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326"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25"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3" r:id="rId68"/>
    <p:sldId id="324" r:id="rId69"/>
    <p:sldId id="321" r:id="rId70"/>
  </p:sldIdLst>
  <p:sldSz cx="18288000" cy="10287000"/>
  <p:notesSz cx="6858000" cy="9144000"/>
  <p:embeddedFontLst>
    <p:embeddedFont>
      <p:font typeface="Arial Unicode" panose="02020500000000000000" charset="-120"/>
      <p:regular r:id="rId71"/>
    </p:embeddedFont>
    <p:embeddedFont>
      <p:font typeface="Arial Unicode Bold" panose="02020500000000000000" charset="-120"/>
      <p:regular r:id="rId72"/>
    </p:embeddedFont>
    <p:embeddedFont>
      <p:font typeface="Noto Sans T Chinese" panose="02020500000000000000" charset="-120"/>
      <p:regular r:id="rId73"/>
    </p:embeddedFont>
    <p:embeddedFont>
      <p:font typeface="可画标题黑-繁" panose="02020500000000000000" charset="-128"/>
      <p:regular r:id="rId74"/>
    </p:embeddedFont>
    <p:embeddedFont>
      <p:font typeface="可画悦酷黑体-繁" panose="02020500000000000000" charset="-128"/>
      <p:regular r:id="rId75"/>
    </p:embeddedFont>
    <p:embeddedFont>
      <p:font typeface="杨任东竹石体" panose="02020500000000000000" charset="-122"/>
      <p:regular r:id="rId76"/>
    </p:embeddedFont>
    <p:embeddedFont>
      <p:font typeface="Arimo Bold" panose="02020500000000000000" charset="0"/>
      <p:regular r:id="rId77"/>
    </p:embeddedFont>
    <p:embeddedFont>
      <p:font typeface="Open Sauce" panose="02020500000000000000" charset="0"/>
      <p:regular r:id="rId78"/>
    </p:embeddedFont>
    <p:embeddedFont>
      <p:font typeface="Open Sauce Bold" panose="02020500000000000000" charset="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sv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18.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8.svg"/><Relationship Id="rId5" Type="http://schemas.openxmlformats.org/officeDocument/2006/relationships/image" Target="../media/image22.sv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26.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61.sv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8.svg"/><Relationship Id="rId2" Type="http://schemas.openxmlformats.org/officeDocument/2006/relationships/image" Target="../media/image27.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32.sv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7D4C"/>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zh-TW" altLang="en-US"/>
            </a:p>
          </p:txBody>
        </p:sp>
        <p:sp>
          <p:nvSpPr>
            <p:cNvPr id="4" name="TextBox 4"/>
            <p:cNvSpPr txBox="1"/>
            <p:nvPr/>
          </p:nvSpPr>
          <p:spPr>
            <a:xfrm>
              <a:off x="0" y="-38100"/>
              <a:ext cx="4606450" cy="254986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292664" y="1240969"/>
            <a:ext cx="4881730" cy="647309"/>
            <a:chOff x="0" y="0"/>
            <a:chExt cx="6508974" cy="863078"/>
          </a:xfrm>
        </p:grpSpPr>
        <p:sp>
          <p:nvSpPr>
            <p:cNvPr id="6" name="TextBox 6"/>
            <p:cNvSpPr txBox="1"/>
            <p:nvPr/>
          </p:nvSpPr>
          <p:spPr>
            <a:xfrm>
              <a:off x="0" y="123825"/>
              <a:ext cx="6508974" cy="1249468"/>
            </a:xfrm>
            <a:prstGeom prst="rect">
              <a:avLst/>
            </a:prstGeom>
          </p:spPr>
          <p:txBody>
            <a:bodyPr lIns="0" tIns="0" rIns="0" bIns="0" rtlCol="0" anchor="t">
              <a:spAutoFit/>
            </a:bodyPr>
            <a:lstStyle/>
            <a:p>
              <a:pPr marL="0" lvl="0" indent="0" algn="ctr">
                <a:lnSpc>
                  <a:spcPts val="6799"/>
                </a:lnSpc>
              </a:pPr>
              <a:r>
                <a:rPr lang="en-US" sz="6799" spc="-373">
                  <a:solidFill>
                    <a:srgbClr val="097D4C"/>
                  </a:solidFill>
                  <a:latin typeface="可画悦酷黑体-繁"/>
                  <a:ea typeface="可画悦酷黑体-繁"/>
                  <a:cs typeface="可画悦酷黑体-繁"/>
                  <a:sym typeface="可画悦酷黑体-繁"/>
                </a:rPr>
                <a:t>資料庫系統報告</a:t>
              </a:r>
            </a:p>
          </p:txBody>
        </p:sp>
        <p:sp>
          <p:nvSpPr>
            <p:cNvPr id="7" name="Freeform 7"/>
            <p:cNvSpPr/>
            <p:nvPr/>
          </p:nvSpPr>
          <p:spPr>
            <a:xfrm flipH="1">
              <a:off x="6105412" y="33982"/>
              <a:ext cx="242321" cy="241715"/>
            </a:xfrm>
            <a:custGeom>
              <a:avLst/>
              <a:gdLst/>
              <a:ahLst/>
              <a:cxnLst/>
              <a:rect l="l" t="t" r="r" b="b"/>
              <a:pathLst>
                <a:path w="242321" h="241715">
                  <a:moveTo>
                    <a:pt x="242321" y="0"/>
                  </a:moveTo>
                  <a:lnTo>
                    <a:pt x="0" y="0"/>
                  </a:lnTo>
                  <a:lnTo>
                    <a:pt x="0" y="241715"/>
                  </a:lnTo>
                  <a:lnTo>
                    <a:pt x="242321" y="241715"/>
                  </a:lnTo>
                  <a:lnTo>
                    <a:pt x="24232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8" name="Group 8"/>
          <p:cNvGrpSpPr/>
          <p:nvPr/>
        </p:nvGrpSpPr>
        <p:grpSpPr>
          <a:xfrm>
            <a:off x="1028700" y="8243887"/>
            <a:ext cx="16230600" cy="1014413"/>
            <a:chOff x="0" y="0"/>
            <a:chExt cx="21640800" cy="1352550"/>
          </a:xfrm>
        </p:grpSpPr>
        <p:grpSp>
          <p:nvGrpSpPr>
            <p:cNvPr id="9" name="Group 9"/>
            <p:cNvGrpSpPr/>
            <p:nvPr/>
          </p:nvGrpSpPr>
          <p:grpSpPr>
            <a:xfrm>
              <a:off x="0" y="0"/>
              <a:ext cx="676275" cy="67627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2" name="Group 12"/>
            <p:cNvGrpSpPr/>
            <p:nvPr/>
          </p:nvGrpSpPr>
          <p:grpSpPr>
            <a:xfrm>
              <a:off x="676275" y="676275"/>
              <a:ext cx="676275" cy="67627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5" name="Group 15"/>
            <p:cNvGrpSpPr/>
            <p:nvPr/>
          </p:nvGrpSpPr>
          <p:grpSpPr>
            <a:xfrm>
              <a:off x="1352550" y="0"/>
              <a:ext cx="676275" cy="67627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7" name="TextBox 1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8" name="Group 18"/>
            <p:cNvGrpSpPr/>
            <p:nvPr/>
          </p:nvGrpSpPr>
          <p:grpSpPr>
            <a:xfrm>
              <a:off x="2028825" y="676275"/>
              <a:ext cx="676275" cy="67627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0" name="TextBox 20"/>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21" name="Group 21"/>
            <p:cNvGrpSpPr/>
            <p:nvPr/>
          </p:nvGrpSpPr>
          <p:grpSpPr>
            <a:xfrm>
              <a:off x="2705100" y="0"/>
              <a:ext cx="676275" cy="676275"/>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3" name="TextBox 23"/>
              <p:cNvSpPr txBox="1"/>
              <p:nvPr/>
            </p:nvSpPr>
            <p:spPr>
              <a:xfrm>
                <a:off x="0" y="-85725"/>
                <a:ext cx="812800" cy="898525"/>
              </a:xfrm>
              <a:prstGeom prst="rect">
                <a:avLst/>
              </a:prstGeom>
            </p:spPr>
            <p:txBody>
              <a:bodyPr lIns="51577" tIns="51577" rIns="51577" bIns="51577" rtlCol="0" anchor="ctr"/>
              <a:lstStyle/>
              <a:p>
                <a:pPr algn="ctr">
                  <a:lnSpc>
                    <a:spcPts val="2940"/>
                  </a:lnSpc>
                </a:pPr>
                <a:endParaRPr/>
              </a:p>
            </p:txBody>
          </p:sp>
        </p:grpSp>
        <p:grpSp>
          <p:nvGrpSpPr>
            <p:cNvPr id="24" name="Group 24"/>
            <p:cNvGrpSpPr/>
            <p:nvPr/>
          </p:nvGrpSpPr>
          <p:grpSpPr>
            <a:xfrm>
              <a:off x="3381375" y="676275"/>
              <a:ext cx="676275" cy="676275"/>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6" name="TextBox 2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27" name="Group 27"/>
            <p:cNvGrpSpPr/>
            <p:nvPr/>
          </p:nvGrpSpPr>
          <p:grpSpPr>
            <a:xfrm>
              <a:off x="4057650" y="0"/>
              <a:ext cx="676275" cy="676275"/>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9" name="TextBox 2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0" name="Group 30"/>
            <p:cNvGrpSpPr/>
            <p:nvPr/>
          </p:nvGrpSpPr>
          <p:grpSpPr>
            <a:xfrm>
              <a:off x="4733925" y="676275"/>
              <a:ext cx="676275" cy="676275"/>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2" name="TextBox 32"/>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3" name="Group 33"/>
            <p:cNvGrpSpPr/>
            <p:nvPr/>
          </p:nvGrpSpPr>
          <p:grpSpPr>
            <a:xfrm>
              <a:off x="5410200" y="0"/>
              <a:ext cx="676275" cy="676275"/>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5" name="TextBox 35"/>
              <p:cNvSpPr txBox="1"/>
              <p:nvPr/>
            </p:nvSpPr>
            <p:spPr>
              <a:xfrm>
                <a:off x="0" y="-85725"/>
                <a:ext cx="812800" cy="898525"/>
              </a:xfrm>
              <a:prstGeom prst="rect">
                <a:avLst/>
              </a:prstGeom>
            </p:spPr>
            <p:txBody>
              <a:bodyPr lIns="51577" tIns="51577" rIns="51577" bIns="51577" rtlCol="0" anchor="ctr"/>
              <a:lstStyle/>
              <a:p>
                <a:pPr algn="ctr">
                  <a:lnSpc>
                    <a:spcPts val="2940"/>
                  </a:lnSpc>
                </a:pPr>
                <a:endParaRPr/>
              </a:p>
            </p:txBody>
          </p:sp>
        </p:grpSp>
        <p:grpSp>
          <p:nvGrpSpPr>
            <p:cNvPr id="36" name="Group 36"/>
            <p:cNvGrpSpPr/>
            <p:nvPr/>
          </p:nvGrpSpPr>
          <p:grpSpPr>
            <a:xfrm>
              <a:off x="6086475" y="676275"/>
              <a:ext cx="676275" cy="676275"/>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9" name="Group 39"/>
            <p:cNvGrpSpPr/>
            <p:nvPr/>
          </p:nvGrpSpPr>
          <p:grpSpPr>
            <a:xfrm>
              <a:off x="6762750" y="0"/>
              <a:ext cx="676275" cy="676275"/>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1" name="TextBox 4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2" name="Group 42"/>
            <p:cNvGrpSpPr/>
            <p:nvPr/>
          </p:nvGrpSpPr>
          <p:grpSpPr>
            <a:xfrm>
              <a:off x="7439025" y="676275"/>
              <a:ext cx="676275" cy="676275"/>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4" name="TextBox 4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5" name="Group 45"/>
            <p:cNvGrpSpPr/>
            <p:nvPr/>
          </p:nvGrpSpPr>
          <p:grpSpPr>
            <a:xfrm>
              <a:off x="8115300" y="0"/>
              <a:ext cx="676275" cy="67627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7" name="TextBox 4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8" name="Group 48"/>
            <p:cNvGrpSpPr/>
            <p:nvPr/>
          </p:nvGrpSpPr>
          <p:grpSpPr>
            <a:xfrm>
              <a:off x="8791575" y="676275"/>
              <a:ext cx="676275" cy="67627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0" name="TextBox 50"/>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1" name="Group 51"/>
            <p:cNvGrpSpPr/>
            <p:nvPr/>
          </p:nvGrpSpPr>
          <p:grpSpPr>
            <a:xfrm>
              <a:off x="9467850" y="0"/>
              <a:ext cx="676275" cy="676275"/>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3" name="TextBox 53"/>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4" name="Group 54"/>
            <p:cNvGrpSpPr/>
            <p:nvPr/>
          </p:nvGrpSpPr>
          <p:grpSpPr>
            <a:xfrm>
              <a:off x="10144125" y="676275"/>
              <a:ext cx="676275" cy="67627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6" name="TextBox 5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7" name="Group 57"/>
            <p:cNvGrpSpPr/>
            <p:nvPr/>
          </p:nvGrpSpPr>
          <p:grpSpPr>
            <a:xfrm>
              <a:off x="10820400" y="0"/>
              <a:ext cx="676275" cy="676275"/>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9" name="TextBox 5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0" name="Group 60"/>
            <p:cNvGrpSpPr/>
            <p:nvPr/>
          </p:nvGrpSpPr>
          <p:grpSpPr>
            <a:xfrm>
              <a:off x="11496675" y="676275"/>
              <a:ext cx="676275" cy="676275"/>
              <a:chOff x="0" y="0"/>
              <a:chExt cx="812800" cy="812800"/>
            </a:xfrm>
          </p:grpSpPr>
          <p:sp>
            <p:nvSpPr>
              <p:cNvPr id="61" name="Freeform 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2" name="TextBox 62"/>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3" name="Group 63"/>
            <p:cNvGrpSpPr/>
            <p:nvPr/>
          </p:nvGrpSpPr>
          <p:grpSpPr>
            <a:xfrm>
              <a:off x="12172950" y="0"/>
              <a:ext cx="676275" cy="676275"/>
              <a:chOff x="0" y="0"/>
              <a:chExt cx="812800" cy="812800"/>
            </a:xfrm>
          </p:grpSpPr>
          <p:sp>
            <p:nvSpPr>
              <p:cNvPr id="64" name="Freeform 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5" name="TextBox 65"/>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6" name="Group 66"/>
            <p:cNvGrpSpPr/>
            <p:nvPr/>
          </p:nvGrpSpPr>
          <p:grpSpPr>
            <a:xfrm>
              <a:off x="12849225" y="676275"/>
              <a:ext cx="676275" cy="676275"/>
              <a:chOff x="0" y="0"/>
              <a:chExt cx="812800" cy="812800"/>
            </a:xfrm>
          </p:grpSpPr>
          <p:sp>
            <p:nvSpPr>
              <p:cNvPr id="67" name="Freeform 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8" name="TextBox 6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9" name="Group 69"/>
            <p:cNvGrpSpPr/>
            <p:nvPr/>
          </p:nvGrpSpPr>
          <p:grpSpPr>
            <a:xfrm>
              <a:off x="13525500" y="0"/>
              <a:ext cx="676275" cy="676275"/>
              <a:chOff x="0" y="0"/>
              <a:chExt cx="812800" cy="812800"/>
            </a:xfrm>
          </p:grpSpPr>
          <p:sp>
            <p:nvSpPr>
              <p:cNvPr id="70" name="Freeform 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1" name="TextBox 7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2" name="Group 72"/>
            <p:cNvGrpSpPr/>
            <p:nvPr/>
          </p:nvGrpSpPr>
          <p:grpSpPr>
            <a:xfrm>
              <a:off x="14201775" y="676275"/>
              <a:ext cx="676275" cy="676275"/>
              <a:chOff x="0" y="0"/>
              <a:chExt cx="812800" cy="812800"/>
            </a:xfrm>
          </p:grpSpPr>
          <p:sp>
            <p:nvSpPr>
              <p:cNvPr id="73" name="Freeform 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4" name="TextBox 7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5" name="Group 75"/>
            <p:cNvGrpSpPr/>
            <p:nvPr/>
          </p:nvGrpSpPr>
          <p:grpSpPr>
            <a:xfrm>
              <a:off x="14878050" y="0"/>
              <a:ext cx="676275" cy="676275"/>
              <a:chOff x="0" y="0"/>
              <a:chExt cx="812800" cy="812800"/>
            </a:xfrm>
          </p:grpSpPr>
          <p:sp>
            <p:nvSpPr>
              <p:cNvPr id="76" name="Freeform 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7" name="TextBox 7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8" name="Group 78"/>
            <p:cNvGrpSpPr/>
            <p:nvPr/>
          </p:nvGrpSpPr>
          <p:grpSpPr>
            <a:xfrm>
              <a:off x="15554325" y="676275"/>
              <a:ext cx="676275" cy="676275"/>
              <a:chOff x="0" y="0"/>
              <a:chExt cx="812800" cy="812800"/>
            </a:xfrm>
          </p:grpSpPr>
          <p:sp>
            <p:nvSpPr>
              <p:cNvPr id="79" name="Freeform 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0" name="TextBox 80"/>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1" name="Group 81"/>
            <p:cNvGrpSpPr/>
            <p:nvPr/>
          </p:nvGrpSpPr>
          <p:grpSpPr>
            <a:xfrm>
              <a:off x="16230600" y="0"/>
              <a:ext cx="676275" cy="676275"/>
              <a:chOff x="0" y="0"/>
              <a:chExt cx="812800" cy="812800"/>
            </a:xfrm>
          </p:grpSpPr>
          <p:sp>
            <p:nvSpPr>
              <p:cNvPr id="82" name="Freeform 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3" name="TextBox 83"/>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4" name="Group 84"/>
            <p:cNvGrpSpPr/>
            <p:nvPr/>
          </p:nvGrpSpPr>
          <p:grpSpPr>
            <a:xfrm>
              <a:off x="16906875" y="676275"/>
              <a:ext cx="676275" cy="676275"/>
              <a:chOff x="0" y="0"/>
              <a:chExt cx="812800" cy="812800"/>
            </a:xfrm>
          </p:grpSpPr>
          <p:sp>
            <p:nvSpPr>
              <p:cNvPr id="85" name="Freeform 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6" name="TextBox 8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7" name="Group 87"/>
            <p:cNvGrpSpPr/>
            <p:nvPr/>
          </p:nvGrpSpPr>
          <p:grpSpPr>
            <a:xfrm>
              <a:off x="17583150" y="0"/>
              <a:ext cx="676275" cy="676275"/>
              <a:chOff x="0" y="0"/>
              <a:chExt cx="812800" cy="812800"/>
            </a:xfrm>
          </p:grpSpPr>
          <p:sp>
            <p:nvSpPr>
              <p:cNvPr id="88" name="Freeform 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9" name="TextBox 8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0" name="Group 90"/>
            <p:cNvGrpSpPr/>
            <p:nvPr/>
          </p:nvGrpSpPr>
          <p:grpSpPr>
            <a:xfrm>
              <a:off x="18259425" y="676275"/>
              <a:ext cx="676275" cy="676275"/>
              <a:chOff x="0" y="0"/>
              <a:chExt cx="812800" cy="812800"/>
            </a:xfrm>
          </p:grpSpPr>
          <p:sp>
            <p:nvSpPr>
              <p:cNvPr id="91" name="Freeform 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2" name="TextBox 92"/>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3" name="Group 93"/>
            <p:cNvGrpSpPr/>
            <p:nvPr/>
          </p:nvGrpSpPr>
          <p:grpSpPr>
            <a:xfrm>
              <a:off x="18935700" y="0"/>
              <a:ext cx="676275" cy="676275"/>
              <a:chOff x="0" y="0"/>
              <a:chExt cx="812800" cy="812800"/>
            </a:xfrm>
          </p:grpSpPr>
          <p:sp>
            <p:nvSpPr>
              <p:cNvPr id="94" name="Freeform 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5" name="TextBox 95"/>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6" name="Group 96"/>
            <p:cNvGrpSpPr/>
            <p:nvPr/>
          </p:nvGrpSpPr>
          <p:grpSpPr>
            <a:xfrm>
              <a:off x="19611975" y="676275"/>
              <a:ext cx="676275" cy="676275"/>
              <a:chOff x="0" y="0"/>
              <a:chExt cx="812800" cy="812800"/>
            </a:xfrm>
          </p:grpSpPr>
          <p:sp>
            <p:nvSpPr>
              <p:cNvPr id="97" name="Freeform 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8" name="TextBox 9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9" name="Group 99"/>
            <p:cNvGrpSpPr/>
            <p:nvPr/>
          </p:nvGrpSpPr>
          <p:grpSpPr>
            <a:xfrm>
              <a:off x="20288250" y="0"/>
              <a:ext cx="676275" cy="676275"/>
              <a:chOff x="0" y="0"/>
              <a:chExt cx="812800" cy="812800"/>
            </a:xfrm>
          </p:grpSpPr>
          <p:sp>
            <p:nvSpPr>
              <p:cNvPr id="100" name="Freeform 1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1" name="TextBox 10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02" name="Group 102"/>
            <p:cNvGrpSpPr/>
            <p:nvPr/>
          </p:nvGrpSpPr>
          <p:grpSpPr>
            <a:xfrm>
              <a:off x="20964525" y="676275"/>
              <a:ext cx="676275" cy="676275"/>
              <a:chOff x="0" y="0"/>
              <a:chExt cx="812800" cy="812800"/>
            </a:xfrm>
          </p:grpSpPr>
          <p:sp>
            <p:nvSpPr>
              <p:cNvPr id="103" name="Freeform 1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4" name="TextBox 10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sp>
        <p:nvSpPr>
          <p:cNvPr id="105" name="TextBox 105"/>
          <p:cNvSpPr txBox="1"/>
          <p:nvPr/>
        </p:nvSpPr>
        <p:spPr>
          <a:xfrm>
            <a:off x="1292664" y="2673373"/>
            <a:ext cx="11027744" cy="1812929"/>
          </a:xfrm>
          <a:prstGeom prst="rect">
            <a:avLst/>
          </a:prstGeom>
        </p:spPr>
        <p:txBody>
          <a:bodyPr lIns="0" tIns="0" rIns="0" bIns="0" rtlCol="0" anchor="t">
            <a:spAutoFit/>
          </a:bodyPr>
          <a:lstStyle/>
          <a:p>
            <a:pPr algn="l">
              <a:lnSpc>
                <a:spcPts val="13625"/>
              </a:lnSpc>
            </a:pPr>
            <a:r>
              <a:rPr lang="en-US" sz="13625">
                <a:solidFill>
                  <a:srgbClr val="097D4C"/>
                </a:solidFill>
                <a:latin typeface="可画标题黑-繁"/>
                <a:ea typeface="可画标题黑-繁"/>
                <a:cs typeface="可画标题黑-繁"/>
                <a:sym typeface="可画标题黑-繁"/>
              </a:rPr>
              <a:t>餐廳管理系統</a:t>
            </a:r>
          </a:p>
        </p:txBody>
      </p:sp>
      <p:sp>
        <p:nvSpPr>
          <p:cNvPr id="106" name="TextBox 106"/>
          <p:cNvSpPr txBox="1"/>
          <p:nvPr/>
        </p:nvSpPr>
        <p:spPr>
          <a:xfrm>
            <a:off x="1292664" y="6845878"/>
            <a:ext cx="9375420" cy="664949"/>
          </a:xfrm>
          <a:prstGeom prst="rect">
            <a:avLst/>
          </a:prstGeom>
        </p:spPr>
        <p:txBody>
          <a:bodyPr lIns="0" tIns="0" rIns="0" bIns="0" rtlCol="0" anchor="t">
            <a:spAutoFit/>
          </a:bodyPr>
          <a:lstStyle/>
          <a:p>
            <a:pPr algn="l">
              <a:lnSpc>
                <a:spcPts val="5349"/>
              </a:lnSpc>
            </a:pPr>
            <a:r>
              <a:rPr lang="en-US" sz="3820">
                <a:solidFill>
                  <a:srgbClr val="097D4C"/>
                </a:solidFill>
                <a:latin typeface="杨任东竹石体"/>
                <a:ea typeface="杨任东竹石体"/>
                <a:cs typeface="杨任东竹石体"/>
                <a:sym typeface="杨任东竹石体"/>
              </a:rPr>
              <a:t>第17組-胡晉嘉、張鈞凱、林震宇、楊政愷</a:t>
            </a:r>
          </a:p>
        </p:txBody>
      </p:sp>
      <p:grpSp>
        <p:nvGrpSpPr>
          <p:cNvPr id="107" name="Group 107"/>
          <p:cNvGrpSpPr/>
          <p:nvPr/>
        </p:nvGrpSpPr>
        <p:grpSpPr>
          <a:xfrm>
            <a:off x="12857291" y="7160085"/>
            <a:ext cx="3999429" cy="344770"/>
            <a:chOff x="0" y="0"/>
            <a:chExt cx="351599" cy="30310"/>
          </a:xfrm>
        </p:grpSpPr>
        <p:sp>
          <p:nvSpPr>
            <p:cNvPr id="108" name="Freeform 108"/>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09" name="TextBox 109"/>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sp>
        <p:nvSpPr>
          <p:cNvPr id="110" name="Freeform 110"/>
          <p:cNvSpPr/>
          <p:nvPr/>
        </p:nvSpPr>
        <p:spPr>
          <a:xfrm rot="3183200">
            <a:off x="13292875" y="730944"/>
            <a:ext cx="738914" cy="1492755"/>
          </a:xfrm>
          <a:custGeom>
            <a:avLst/>
            <a:gdLst/>
            <a:ahLst/>
            <a:cxnLst/>
            <a:rect l="l" t="t" r="r" b="b"/>
            <a:pathLst>
              <a:path w="738914" h="1492755">
                <a:moveTo>
                  <a:pt x="0" y="0"/>
                </a:moveTo>
                <a:lnTo>
                  <a:pt x="738913" y="0"/>
                </a:lnTo>
                <a:lnTo>
                  <a:pt x="738913" y="1492755"/>
                </a:lnTo>
                <a:lnTo>
                  <a:pt x="0" y="1492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11" name="Freeform 111"/>
          <p:cNvSpPr/>
          <p:nvPr/>
        </p:nvSpPr>
        <p:spPr>
          <a:xfrm>
            <a:off x="12539169" y="1670591"/>
            <a:ext cx="5059897" cy="5834263"/>
          </a:xfrm>
          <a:custGeom>
            <a:avLst/>
            <a:gdLst/>
            <a:ahLst/>
            <a:cxnLst/>
            <a:rect l="l" t="t" r="r" b="b"/>
            <a:pathLst>
              <a:path w="5059897" h="5834263">
                <a:moveTo>
                  <a:pt x="0" y="0"/>
                </a:moveTo>
                <a:lnTo>
                  <a:pt x="5059897" y="0"/>
                </a:lnTo>
                <a:lnTo>
                  <a:pt x="5059897" y="5834264"/>
                </a:lnTo>
                <a:lnTo>
                  <a:pt x="0" y="58342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12" name="Freeform 112"/>
          <p:cNvSpPr/>
          <p:nvPr/>
        </p:nvSpPr>
        <p:spPr>
          <a:xfrm rot="2997849">
            <a:off x="16528991" y="5669263"/>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3" name="Freeform 113"/>
          <p:cNvSpPr/>
          <p:nvPr/>
        </p:nvSpPr>
        <p:spPr>
          <a:xfrm rot="-590439">
            <a:off x="11882743" y="2280317"/>
            <a:ext cx="754534" cy="730955"/>
          </a:xfrm>
          <a:custGeom>
            <a:avLst/>
            <a:gdLst/>
            <a:ahLst/>
            <a:cxnLst/>
            <a:rect l="l" t="t" r="r" b="b"/>
            <a:pathLst>
              <a:path w="754534" h="730955">
                <a:moveTo>
                  <a:pt x="0" y="0"/>
                </a:moveTo>
                <a:lnTo>
                  <a:pt x="754533" y="0"/>
                </a:lnTo>
                <a:lnTo>
                  <a:pt x="754533" y="730955"/>
                </a:lnTo>
                <a:lnTo>
                  <a:pt x="0" y="73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4" name="Freeform 114"/>
          <p:cNvSpPr/>
          <p:nvPr/>
        </p:nvSpPr>
        <p:spPr>
          <a:xfrm rot="-180610">
            <a:off x="16237500" y="987198"/>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15" name="Freeform 115"/>
          <p:cNvSpPr/>
          <p:nvPr/>
        </p:nvSpPr>
        <p:spPr>
          <a:xfrm rot="484340">
            <a:off x="11825830" y="725108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16" name="Freeform 116"/>
          <p:cNvSpPr/>
          <p:nvPr/>
        </p:nvSpPr>
        <p:spPr>
          <a:xfrm rot="356107">
            <a:off x="15711911" y="733427"/>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aphicFrame>
        <p:nvGraphicFramePr>
          <p:cNvPr id="8" name="Table 8"/>
          <p:cNvGraphicFramePr>
            <a:graphicFrameLocks noGrp="1"/>
          </p:cNvGraphicFramePr>
          <p:nvPr/>
        </p:nvGraphicFramePr>
        <p:xfrm>
          <a:off x="9144000" y="1477066"/>
          <a:ext cx="8525768" cy="8106813"/>
        </p:xfrm>
        <a:graphic>
          <a:graphicData uri="http://schemas.openxmlformats.org/drawingml/2006/table">
            <a:tbl>
              <a:tblPr/>
              <a:tblGrid>
                <a:gridCol w="1933359">
                  <a:extLst>
                    <a:ext uri="{9D8B030D-6E8A-4147-A177-3AD203B41FA5}">
                      <a16:colId xmlns:a16="http://schemas.microsoft.com/office/drawing/2014/main" val="20000"/>
                    </a:ext>
                  </a:extLst>
                </a:gridCol>
                <a:gridCol w="2167563">
                  <a:extLst>
                    <a:ext uri="{9D8B030D-6E8A-4147-A177-3AD203B41FA5}">
                      <a16:colId xmlns:a16="http://schemas.microsoft.com/office/drawing/2014/main" val="20001"/>
                    </a:ext>
                  </a:extLst>
                </a:gridCol>
                <a:gridCol w="1438731">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695470">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role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ENUM('Customer','Staff','Manager','Admin')</a:t>
                      </a:r>
                      <a:endParaRPr lang="en-US" sz="1100"/>
                    </a:p>
                    <a:p>
                      <a:pPr algn="ctr">
                        <a:lnSpc>
                          <a:spcPts val="252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列舉型別，限定為：Customer、Staff、Admin，不可填入其他未定義的值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387356">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created_time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時間格式，預設為系統目前時間（CURRENT_TIMESTAMP）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10" name="TextBox 10"/>
          <p:cNvSpPr txBox="1"/>
          <p:nvPr/>
        </p:nvSpPr>
        <p:spPr>
          <a:xfrm>
            <a:off x="845297" y="2692956"/>
            <a:ext cx="8071638" cy="6617581"/>
          </a:xfrm>
          <a:prstGeom prst="rect">
            <a:avLst/>
          </a:prstGeom>
        </p:spPr>
        <p:txBody>
          <a:bodyPr lIns="0" tIns="0" rIns="0" bIns="0" rtlCol="0" anchor="t">
            <a:spAutoFit/>
          </a:bodyPr>
          <a:lstStyle/>
          <a:p>
            <a:pPr algn="l">
              <a:lnSpc>
                <a:spcPts val="3749"/>
              </a:lnSpc>
            </a:pPr>
            <a:r>
              <a:rPr lang="en-US" sz="2999" spc="-20" dirty="0">
                <a:solidFill>
                  <a:srgbClr val="F1EAD1"/>
                </a:solidFill>
                <a:latin typeface="Arial Unicode"/>
                <a:ea typeface="Arial Unicode"/>
                <a:cs typeface="Arial Unicode"/>
                <a:sym typeface="Arial Unicode"/>
              </a:rPr>
              <a:t>CREATE TABLE Users (</a:t>
            </a:r>
          </a:p>
          <a:p>
            <a:pPr algn="l">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user_id</a:t>
            </a:r>
            <a:r>
              <a:rPr lang="en-US" sz="2999" u="none" strike="noStrike" spc="-20"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spc="-20" dirty="0">
                <a:solidFill>
                  <a:srgbClr val="F1EAD1"/>
                </a:solidFill>
                <a:latin typeface="Arial Unicode"/>
                <a:ea typeface="Arial Unicode"/>
                <a:cs typeface="Arial Unicode"/>
                <a:sym typeface="Arial Unicode"/>
              </a:rPr>
              <a:t> name VARCHAR(100) NOT NULL,</a:t>
            </a:r>
          </a:p>
          <a:p>
            <a:pPr algn="l">
              <a:lnSpc>
                <a:spcPts val="3749"/>
              </a:lnSpc>
            </a:pPr>
            <a:r>
              <a:rPr lang="en-US" sz="2999" u="none" strike="noStrike" spc="-20" dirty="0">
                <a:solidFill>
                  <a:srgbClr val="F1EAD1"/>
                </a:solidFill>
                <a:latin typeface="Arial Unicode"/>
                <a:ea typeface="Arial Unicode"/>
                <a:cs typeface="Arial Unicode"/>
                <a:sym typeface="Arial Unicode"/>
              </a:rPr>
              <a:t> email VARCHAR(100) UNIQUE,</a:t>
            </a:r>
          </a:p>
          <a:p>
            <a:pPr>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phone_number</a:t>
            </a:r>
            <a:r>
              <a:rPr lang="en-US" sz="2999" u="none" strike="noStrike" spc="-20" dirty="0">
                <a:solidFill>
                  <a:srgbClr val="F1EAD1"/>
                </a:solidFill>
                <a:latin typeface="Arial Unicode"/>
                <a:ea typeface="Arial Unicode"/>
                <a:cs typeface="Arial Unicode"/>
                <a:sym typeface="Arial Unicode"/>
              </a:rPr>
              <a:t> </a:t>
            </a:r>
            <a:r>
              <a:rPr lang="en-US" altLang="zh-TW" sz="2999" spc="-20" dirty="0">
                <a:solidFill>
                  <a:srgbClr val="F1EAD1"/>
                </a:solidFill>
                <a:latin typeface="Arial Unicode"/>
                <a:ea typeface="Arial Unicode"/>
                <a:cs typeface="Arial Unicode"/>
                <a:sym typeface="Arial Unicode"/>
              </a:rPr>
              <a:t>VARCHAR</a:t>
            </a:r>
            <a:r>
              <a:rPr lang="en-US" sz="2999" u="none" strike="noStrike" spc="-20" dirty="0">
                <a:solidFill>
                  <a:srgbClr val="F1EAD1"/>
                </a:solidFill>
                <a:latin typeface="Arial Unicode"/>
                <a:ea typeface="Arial Unicode"/>
                <a:cs typeface="Arial Unicode"/>
                <a:sym typeface="Arial Unicode"/>
              </a:rPr>
              <a:t>(10) NOT NULL </a:t>
            </a:r>
          </a:p>
          <a:p>
            <a:pPr algn="l">
              <a:lnSpc>
                <a:spcPts val="3749"/>
              </a:lnSpc>
            </a:pPr>
            <a:r>
              <a:rPr lang="en-US" sz="2999" u="none" strike="noStrike" spc="-20" dirty="0">
                <a:solidFill>
                  <a:srgbClr val="F1EAD1"/>
                </a:solidFill>
                <a:latin typeface="Arial Unicode"/>
                <a:ea typeface="Arial Unicode"/>
                <a:cs typeface="Arial Unicode"/>
                <a:sym typeface="Arial Unicode"/>
              </a:rPr>
              <a:t>CHECK (</a:t>
            </a:r>
            <a:r>
              <a:rPr lang="en-US" sz="2999" u="none" strike="noStrike" spc="-20" dirty="0" err="1">
                <a:solidFill>
                  <a:srgbClr val="F1EAD1"/>
                </a:solidFill>
                <a:latin typeface="Arial Unicode"/>
                <a:ea typeface="Arial Unicode"/>
                <a:cs typeface="Arial Unicode"/>
                <a:sym typeface="Arial Unicode"/>
              </a:rPr>
              <a:t>phone_number</a:t>
            </a:r>
            <a:r>
              <a:rPr lang="en-US" sz="2999" u="none" strike="noStrike" spc="-20" dirty="0">
                <a:solidFill>
                  <a:srgbClr val="F1EAD1"/>
                </a:solidFill>
                <a:latin typeface="Arial Unicode"/>
                <a:ea typeface="Arial Unicode"/>
                <a:cs typeface="Arial Unicode"/>
                <a:sym typeface="Arial Unicode"/>
              </a:rPr>
              <a:t> LIKE '09________'),</a:t>
            </a:r>
          </a:p>
          <a:p>
            <a:pPr algn="l">
              <a:lnSpc>
                <a:spcPts val="3749"/>
              </a:lnSpc>
            </a:pPr>
            <a:r>
              <a:rPr lang="en-US" sz="2999" u="none" strike="noStrike" spc="-20" dirty="0">
                <a:solidFill>
                  <a:srgbClr val="F1EAD1"/>
                </a:solidFill>
                <a:latin typeface="Arial Unicode"/>
                <a:ea typeface="Arial Unicode"/>
                <a:cs typeface="Arial Unicode"/>
                <a:sym typeface="Arial Unicode"/>
              </a:rPr>
              <a:t> role ENUM('Customer', 'Staff ', 'Admin') </a:t>
            </a:r>
          </a:p>
          <a:p>
            <a:pPr algn="l">
              <a:lnSpc>
                <a:spcPts val="3749"/>
              </a:lnSpc>
            </a:pPr>
            <a:r>
              <a:rPr lang="en-US" sz="2999" u="none" strike="noStrike" spc="-20" dirty="0">
                <a:solidFill>
                  <a:srgbClr val="F1EAD1"/>
                </a:solidFill>
                <a:latin typeface="Arial Unicode"/>
                <a:ea typeface="Arial Unicode"/>
                <a:cs typeface="Arial Unicode"/>
                <a:sym typeface="Arial Unicode"/>
              </a:rPr>
              <a:t>NOT NULL,</a:t>
            </a:r>
          </a:p>
          <a:p>
            <a:pPr algn="l">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created_time</a:t>
            </a:r>
            <a:r>
              <a:rPr lang="en-US" sz="2999" u="none" strike="noStrike" spc="-20" dirty="0">
                <a:solidFill>
                  <a:srgbClr val="F1EAD1"/>
                </a:solidFill>
                <a:latin typeface="Arial Unicode"/>
                <a:ea typeface="Arial Unicode"/>
                <a:cs typeface="Arial Unicode"/>
                <a:sym typeface="Arial Unicode"/>
              </a:rPr>
              <a:t> TIMESTAMP DEFAULT CURRENT_TIMESTAMP,</a:t>
            </a:r>
          </a:p>
          <a:p>
            <a:pPr algn="l">
              <a:lnSpc>
                <a:spcPts val="3749"/>
              </a:lnSpc>
            </a:pPr>
            <a:r>
              <a:rPr lang="en-US" sz="2999" u="none" strike="noStrike" spc="-20" dirty="0">
                <a:solidFill>
                  <a:srgbClr val="F1EAD1"/>
                </a:solidFill>
                <a:latin typeface="Arial Unicode"/>
                <a:ea typeface="Arial Unicode"/>
                <a:cs typeface="Arial Unicode"/>
                <a:sym typeface="Arial Unicode"/>
              </a:rPr>
              <a:t> PRIMARY KEY (</a:t>
            </a:r>
            <a:r>
              <a:rPr lang="en-US" sz="2999" u="none" strike="noStrike" spc="-20" dirty="0" err="1">
                <a:solidFill>
                  <a:srgbClr val="F1EAD1"/>
                </a:solidFill>
                <a:latin typeface="Arial Unicode"/>
                <a:ea typeface="Arial Unicode"/>
                <a:cs typeface="Arial Unicode"/>
                <a:sym typeface="Arial Unicode"/>
              </a:rPr>
              <a:t>user_id</a:t>
            </a:r>
            <a:r>
              <a:rPr lang="en-US" sz="2999" u="none" strike="noStrike" spc="-20" dirty="0">
                <a:solidFill>
                  <a:srgbClr val="F1EAD1"/>
                </a:solidFill>
                <a:latin typeface="Arial Unicode"/>
                <a:ea typeface="Arial Unicode"/>
                <a:cs typeface="Arial Unicode"/>
                <a:sym typeface="Arial Unicode"/>
              </a:rPr>
              <a:t>)</a:t>
            </a:r>
          </a:p>
          <a:p>
            <a:pPr algn="l">
              <a:lnSpc>
                <a:spcPts val="3749"/>
              </a:lnSpc>
            </a:pPr>
            <a:r>
              <a:rPr lang="en-US" sz="2999" u="none" strike="noStrike" spc="-20" dirty="0">
                <a:solidFill>
                  <a:srgbClr val="F1EAD1"/>
                </a:solidFill>
                <a:latin typeface="Arial Unicode"/>
                <a:ea typeface="Arial Unicode"/>
                <a:cs typeface="Arial Unicode"/>
                <a:sym typeface="Arial Unicode"/>
              </a:rPr>
              <a:t>);</a:t>
            </a:r>
          </a:p>
          <a:p>
            <a:pPr algn="l">
              <a:lnSpc>
                <a:spcPts val="3749"/>
              </a:lnSpc>
            </a:pPr>
            <a:endParaRPr lang="en-US" sz="2999" u="none" strike="noStrike" spc="-20" dirty="0">
              <a:solidFill>
                <a:srgbClr val="F1EAD1"/>
              </a:solidFill>
              <a:latin typeface="Arial Unicode"/>
              <a:ea typeface="Arial Unicode"/>
              <a:cs typeface="Arial Unicode"/>
              <a:sym typeface="Arial Unicode"/>
            </a:endParaRPr>
          </a:p>
        </p:txBody>
      </p:sp>
      <p:sp>
        <p:nvSpPr>
          <p:cNvPr id="11" name="TextBox 11"/>
          <p:cNvSpPr txBox="1"/>
          <p:nvPr/>
        </p:nvSpPr>
        <p:spPr>
          <a:xfrm>
            <a:off x="845297" y="1523903"/>
            <a:ext cx="3792515"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Users</a:t>
            </a:r>
          </a:p>
        </p:txBody>
      </p:sp>
      <p:sp>
        <p:nvSpPr>
          <p:cNvPr id="12" name="TextBox 12"/>
          <p:cNvSpPr txBox="1"/>
          <p:nvPr/>
        </p:nvSpPr>
        <p:spPr>
          <a:xfrm>
            <a:off x="845297" y="1523903"/>
            <a:ext cx="5517770"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Users(使用者)</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5124450"/>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Accounts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account_id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user_id</a:t>
            </a:r>
            <a:r>
              <a:rPr lang="en-US" sz="2999" u="none" strike="noStrike" dirty="0">
                <a:solidFill>
                  <a:srgbClr val="F1EAD1"/>
                </a:solidFill>
                <a:latin typeface="Arial Unicode"/>
                <a:ea typeface="Arial Unicode"/>
                <a:cs typeface="Arial Unicode"/>
                <a:sym typeface="Arial Unicode"/>
              </a:rPr>
              <a:t> INT UNSIGNED NOT NULL,</a:t>
            </a:r>
          </a:p>
          <a:p>
            <a:pPr algn="l">
              <a:lnSpc>
                <a:spcPts val="3749"/>
              </a:lnSpc>
            </a:pPr>
            <a:r>
              <a:rPr lang="en-US" sz="2999" u="none" strike="noStrike" dirty="0">
                <a:solidFill>
                  <a:srgbClr val="F1EAD1"/>
                </a:solidFill>
                <a:latin typeface="Arial Unicode"/>
                <a:ea typeface="Arial Unicode"/>
                <a:cs typeface="Arial Unicode"/>
                <a:sym typeface="Arial Unicode"/>
              </a:rPr>
              <a:t>    username VARCHAR(100) NOT NULL UNIQUE,</a:t>
            </a:r>
          </a:p>
          <a:p>
            <a:pPr algn="l">
              <a:lnSpc>
                <a:spcPts val="3749"/>
              </a:lnSpc>
            </a:pPr>
            <a:r>
              <a:rPr lang="en-US" sz="2999" u="none" strike="noStrike" dirty="0">
                <a:solidFill>
                  <a:srgbClr val="F1EAD1"/>
                </a:solidFill>
                <a:latin typeface="Arial Unicode"/>
                <a:ea typeface="Arial Unicode"/>
                <a:cs typeface="Arial Unicode"/>
                <a:sym typeface="Arial Unicode"/>
              </a:rPr>
              <a:t>    password VARCHAR(64) NOT NULL,</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account_id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user_id</a:t>
            </a:r>
            <a:r>
              <a:rPr lang="en-US" sz="2999" u="none" strike="noStrike" dirty="0">
                <a:solidFill>
                  <a:srgbClr val="F1EAD1"/>
                </a:solidFill>
                <a:latin typeface="Arial Unicode"/>
                <a:ea typeface="Arial Unicode"/>
                <a:cs typeface="Arial Unicode"/>
                <a:sym typeface="Arial Unicode"/>
              </a:rPr>
              <a:t>) REFERENCES Users(</a:t>
            </a:r>
            <a:r>
              <a:rPr lang="en-US" sz="2999" u="none" strike="noStrike" dirty="0" err="1">
                <a:solidFill>
                  <a:srgbClr val="F1EAD1"/>
                </a:solidFill>
                <a:latin typeface="Arial Unicode"/>
                <a:ea typeface="Arial Unicode"/>
                <a:cs typeface="Arial Unicode"/>
                <a:sym typeface="Arial Unicode"/>
              </a:rPr>
              <a:t>user_id</a:t>
            </a:r>
            <a:r>
              <a:rPr lang="en-US" sz="2999" u="none" strike="noStrike" dirty="0">
                <a:solidFill>
                  <a:srgbClr val="F1EAD1"/>
                </a:solidFill>
                <a:latin typeface="Arial Unicode"/>
                <a:ea typeface="Arial Unicode"/>
                <a:cs typeface="Arial Unicode"/>
                <a:sym typeface="Arial Unicode"/>
              </a:rPr>
              <a:t>) ON DELETE CASCADE</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6985042"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Accounts(帳號)</a:t>
            </a:r>
          </a:p>
        </p:txBody>
      </p:sp>
      <p:graphicFrame>
        <p:nvGraphicFramePr>
          <p:cNvPr id="11" name="Table 11"/>
          <p:cNvGraphicFramePr>
            <a:graphicFrameLocks noGrp="1"/>
          </p:cNvGraphicFramePr>
          <p:nvPr/>
        </p:nvGraphicFramePr>
        <p:xfrm>
          <a:off x="9144000" y="1477066"/>
          <a:ext cx="8525768" cy="8109252"/>
        </p:xfrm>
        <a:graphic>
          <a:graphicData uri="http://schemas.openxmlformats.org/drawingml/2006/table">
            <a:tbl>
              <a:tblPr/>
              <a:tblGrid>
                <a:gridCol w="1803789">
                  <a:extLst>
                    <a:ext uri="{9D8B030D-6E8A-4147-A177-3AD203B41FA5}">
                      <a16:colId xmlns:a16="http://schemas.microsoft.com/office/drawing/2014/main" val="20000"/>
                    </a:ext>
                  </a:extLst>
                </a:gridCol>
                <a:gridCol w="2297133">
                  <a:extLst>
                    <a:ext uri="{9D8B030D-6E8A-4147-A177-3AD203B41FA5}">
                      <a16:colId xmlns:a16="http://schemas.microsoft.com/office/drawing/2014/main" val="20001"/>
                    </a:ext>
                  </a:extLst>
                </a:gridCol>
                <a:gridCol w="1438731">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6">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dirty="0" err="1">
                          <a:solidFill>
                            <a:srgbClr val="000000"/>
                          </a:solidFill>
                          <a:latin typeface="Arimo Bold"/>
                          <a:ea typeface="Arimo Bold"/>
                          <a:cs typeface="Arimo Bold"/>
                          <a:sym typeface="Arimo Bold"/>
                        </a:rPr>
                        <a:t>是否為null</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3">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account_id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12566">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Users(user_id)，刪除時級聯刪除</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067112">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username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此欄位值需為唯一，不能與其他紀錄重複，系統將強制檢查， 最多 100 字元</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02135">
                <a:tc>
                  <a:txBody>
                    <a:bodyPr/>
                    <a:lstStyle/>
                    <a:p>
                      <a:pPr algn="ctr">
                        <a:lnSpc>
                          <a:spcPts val="2520"/>
                        </a:lnSpc>
                        <a:defRPr/>
                      </a:pPr>
                      <a:r>
                        <a:rPr lang="en-US" sz="1800" b="1">
                          <a:solidFill>
                            <a:srgbClr val="FFFFFF"/>
                          </a:solidFill>
                          <a:latin typeface="Arimo Bold"/>
                          <a:ea typeface="Arimo Bold"/>
                          <a:cs typeface="Arimo Bold"/>
                          <a:sym typeface="Arimo Bold"/>
                        </a:rPr>
                        <a:t>password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VARCHAR(64)</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a:solidFill>
                            <a:srgbClr val="FFFFFF"/>
                          </a:solidFill>
                          <a:latin typeface="Noto Sans T Chinese"/>
                          <a:ea typeface="Noto Sans T Chinese"/>
                          <a:cs typeface="Noto Sans T Chinese"/>
                          <a:sym typeface="Noto Sans T Chinese"/>
                        </a:rPr>
                        <a:t>以安全演算法SHA-256加密處理的密碼雜湊值，由英數組合長度為 255 </a:t>
                      </a:r>
                      <a:r>
                        <a:rPr lang="en-US" sz="1800" dirty="0" err="1">
                          <a:solidFill>
                            <a:srgbClr val="FFFFFF"/>
                          </a:solidFill>
                          <a:latin typeface="Noto Sans T Chinese"/>
                          <a:ea typeface="Noto Sans T Chinese"/>
                          <a:cs typeface="Noto Sans T Chinese"/>
                          <a:sym typeface="Noto Sans T Chinese"/>
                        </a:rPr>
                        <a:t>字元，避免儲存明文密碼</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5668603"/>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Tables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table_id</a:t>
            </a:r>
            <a:r>
              <a:rPr lang="en-US" sz="2999" u="none" strike="noStrike" dirty="0">
                <a:solidFill>
                  <a:srgbClr val="F1EAD1"/>
                </a:solidFill>
                <a:latin typeface="Arial Unicode"/>
                <a:ea typeface="Arial Unicode"/>
                <a:cs typeface="Arial Unicode"/>
                <a:sym typeface="Arial Unicode"/>
              </a:rPr>
              <a:t> INT UNSIGNED NOT NULL AUTO_INCREMENT,</a:t>
            </a:r>
          </a:p>
          <a:p>
            <a:pPr>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table_number</a:t>
            </a:r>
            <a:r>
              <a:rPr lang="en-US" sz="2999" u="none" strike="noStrike" dirty="0">
                <a:solidFill>
                  <a:srgbClr val="F1EAD1"/>
                </a:solidFill>
                <a:latin typeface="Arial Unicode"/>
                <a:ea typeface="Arial Unicode"/>
                <a:cs typeface="Arial Unicode"/>
                <a:sym typeface="Arial Unicode"/>
              </a:rPr>
              <a:t> INT </a:t>
            </a:r>
            <a:r>
              <a:rPr lang="en-US" altLang="zh-TW" sz="2999" dirty="0">
                <a:solidFill>
                  <a:srgbClr val="F1EAD1"/>
                </a:solidFill>
                <a:latin typeface="Arial Unicode"/>
                <a:ea typeface="Arial Unicode"/>
                <a:cs typeface="Arial Unicode"/>
                <a:sym typeface="Arial Unicode"/>
              </a:rPr>
              <a:t>UNSIGNED</a:t>
            </a:r>
            <a:r>
              <a:rPr lang="en-US" sz="2999" u="none" strike="noStrike" dirty="0">
                <a:solidFill>
                  <a:srgbClr val="F1EAD1"/>
                </a:solidFill>
                <a:latin typeface="Arial Unicode"/>
                <a:ea typeface="Arial Unicode"/>
                <a:cs typeface="Arial Unicode"/>
                <a:sym typeface="Arial Unicode"/>
              </a:rPr>
              <a:t> NOT NULL CHECK (</a:t>
            </a:r>
            <a:r>
              <a:rPr lang="en-US" sz="2999" u="none" strike="noStrike" dirty="0" err="1">
                <a:solidFill>
                  <a:srgbClr val="F1EAD1"/>
                </a:solidFill>
                <a:latin typeface="Arial Unicode"/>
                <a:ea typeface="Arial Unicode"/>
                <a:cs typeface="Arial Unicode"/>
                <a:sym typeface="Arial Unicode"/>
              </a:rPr>
              <a:t>table_number</a:t>
            </a:r>
            <a:r>
              <a:rPr lang="en-US" sz="2999" u="none" strike="noStrike" dirty="0">
                <a:solidFill>
                  <a:srgbClr val="F1EAD1"/>
                </a:solidFill>
                <a:latin typeface="Arial Unicode"/>
                <a:ea typeface="Arial Unicode"/>
                <a:cs typeface="Arial Unicode"/>
                <a:sym typeface="Arial Unicode"/>
              </a:rPr>
              <a:t> &gt; 0 AND </a:t>
            </a:r>
            <a:r>
              <a:rPr lang="en-US" sz="2999" u="none" strike="noStrike" dirty="0" err="1">
                <a:solidFill>
                  <a:srgbClr val="F1EAD1"/>
                </a:solidFill>
                <a:latin typeface="Arial Unicode"/>
                <a:ea typeface="Arial Unicode"/>
                <a:cs typeface="Arial Unicode"/>
                <a:sym typeface="Arial Unicode"/>
              </a:rPr>
              <a:t>table_number</a:t>
            </a:r>
            <a:r>
              <a:rPr lang="en-US" sz="2999" u="none" strike="noStrike" dirty="0">
                <a:solidFill>
                  <a:srgbClr val="F1EAD1"/>
                </a:solidFill>
                <a:latin typeface="Arial Unicode"/>
                <a:ea typeface="Arial Unicode"/>
                <a:cs typeface="Arial Unicode"/>
                <a:sym typeface="Arial Unicode"/>
              </a:rPr>
              <a:t> &lt;= 100),</a:t>
            </a:r>
          </a:p>
          <a:p>
            <a:pPr>
              <a:lnSpc>
                <a:spcPts val="3749"/>
              </a:lnSpc>
            </a:pPr>
            <a:r>
              <a:rPr lang="en-US" sz="2999" u="none" strike="noStrike" dirty="0">
                <a:solidFill>
                  <a:srgbClr val="F1EAD1"/>
                </a:solidFill>
                <a:latin typeface="Arial Unicode"/>
                <a:ea typeface="Arial Unicode"/>
                <a:cs typeface="Arial Unicode"/>
                <a:sym typeface="Arial Unicode"/>
              </a:rPr>
              <a:t>    capacity INT </a:t>
            </a:r>
            <a:r>
              <a:rPr lang="en-US" altLang="zh-TW" sz="2999" dirty="0">
                <a:solidFill>
                  <a:srgbClr val="F1EAD1"/>
                </a:solidFill>
                <a:latin typeface="Arial Unicode"/>
                <a:ea typeface="Arial Unicode"/>
                <a:cs typeface="Arial Unicode"/>
                <a:sym typeface="Arial Unicode"/>
              </a:rPr>
              <a:t>UNSIGNED</a:t>
            </a:r>
            <a:r>
              <a:rPr lang="en-US" sz="2999" u="none" strike="noStrike" dirty="0">
                <a:solidFill>
                  <a:srgbClr val="F1EAD1"/>
                </a:solidFill>
                <a:latin typeface="Arial Unicode"/>
                <a:ea typeface="Arial Unicode"/>
                <a:cs typeface="Arial Unicode"/>
                <a:sym typeface="Arial Unicode"/>
              </a:rPr>
              <a:t> NOT NULL CHECK (capacity &gt; 0 AND capacity &lt;= 100),</a:t>
            </a:r>
          </a:p>
          <a:p>
            <a:pPr algn="l">
              <a:lnSpc>
                <a:spcPts val="3749"/>
              </a:lnSpc>
            </a:pPr>
            <a:r>
              <a:rPr lang="en-US" sz="2999" u="none" strike="noStrike" dirty="0">
                <a:solidFill>
                  <a:srgbClr val="F1EAD1"/>
                </a:solidFill>
                <a:latin typeface="Arial Unicode"/>
                <a:ea typeface="Arial Unicode"/>
                <a:cs typeface="Arial Unicode"/>
                <a:sym typeface="Arial Unicode"/>
              </a:rPr>
              <a:t>    status ENUM('Available', 'Occupied', 'Reserved') NOT NULL,</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table_id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5259788"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Tables(桌子)</a:t>
            </a:r>
          </a:p>
        </p:txBody>
      </p:sp>
      <p:graphicFrame>
        <p:nvGraphicFramePr>
          <p:cNvPr id="11" name="Table 11"/>
          <p:cNvGraphicFramePr>
            <a:graphicFrameLocks noGrp="1"/>
          </p:cNvGraphicFramePr>
          <p:nvPr>
            <p:extLst>
              <p:ext uri="{D42A27DB-BD31-4B8C-83A1-F6EECF244321}">
                <p14:modId xmlns:p14="http://schemas.microsoft.com/office/powerpoint/2010/main" val="605980956"/>
              </p:ext>
            </p:extLst>
          </p:nvPr>
        </p:nvGraphicFramePr>
        <p:xfrm>
          <a:off x="9144000" y="1477066"/>
          <a:ext cx="8525768" cy="8116530"/>
        </p:xfrm>
        <a:graphic>
          <a:graphicData uri="http://schemas.openxmlformats.org/drawingml/2006/table">
            <a:tbl>
              <a:tblPr/>
              <a:tblGrid>
                <a:gridCol w="1981948">
                  <a:extLst>
                    <a:ext uri="{9D8B030D-6E8A-4147-A177-3AD203B41FA5}">
                      <a16:colId xmlns:a16="http://schemas.microsoft.com/office/drawing/2014/main" val="20000"/>
                    </a:ext>
                  </a:extLst>
                </a:gridCol>
                <a:gridCol w="2118974">
                  <a:extLst>
                    <a:ext uri="{9D8B030D-6E8A-4147-A177-3AD203B41FA5}">
                      <a16:colId xmlns:a16="http://schemas.microsoft.com/office/drawing/2014/main" val="20001"/>
                    </a:ext>
                  </a:extLst>
                </a:gridCol>
                <a:gridCol w="1438731">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2">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4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Open Sauce Bold"/>
                          <a:ea typeface="Open Sauce Bold"/>
                          <a:cs typeface="Open Sauce Bold"/>
                          <a:sym typeface="Open Sauce Bold"/>
                        </a:rPr>
                        <a:t>INT UNSIGNED</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87639">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table_number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 </a:t>
                      </a:r>
                      <a:r>
                        <a:rPr lang="en-US" altLang="zh-TW" sz="1800" b="1" kern="1200" dirty="0">
                          <a:solidFill>
                            <a:srgbClr val="FFFFFF"/>
                          </a:solidFill>
                          <a:latin typeface="Open Sauce Bold"/>
                          <a:ea typeface="Open Sauce Bold"/>
                          <a:cs typeface="Open Sauce Bold"/>
                          <a:sym typeface="Open Sauce Bold"/>
                        </a:rPr>
                        <a:t>UNSIGNED</a:t>
                      </a:r>
                      <a:endParaRPr lang="en-US" sz="1800" b="1" kern="1200" dirty="0">
                        <a:solidFill>
                          <a:srgbClr val="FFFFFF"/>
                        </a:solidFill>
                        <a:latin typeface="Open Sauce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必須大於 0，上限100，系統會檢查此條件以確保有效數值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799338">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capacity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 </a:t>
                      </a:r>
                      <a:r>
                        <a:rPr lang="en-US" altLang="zh-TW" sz="1800" b="1" kern="1200" dirty="0">
                          <a:solidFill>
                            <a:srgbClr val="FFFFFF"/>
                          </a:solidFill>
                          <a:latin typeface="Open Sauce Bold"/>
                          <a:ea typeface="Open Sauce Bold"/>
                          <a:cs typeface="Open Sauce Bold"/>
                          <a:sym typeface="Open Sauce Bold"/>
                        </a:rPr>
                        <a:t>UNSIGNED</a:t>
                      </a:r>
                      <a:endParaRPr lang="en-US" sz="1800" b="1" kern="1200" dirty="0">
                        <a:solidFill>
                          <a:srgbClr val="FFFFFF"/>
                        </a:solidFill>
                        <a:latin typeface="Open Sauce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必須大於 0，上限100，系統會檢查此條件以確保有效數值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02125">
                <a:tc>
                  <a:txBody>
                    <a:bodyPr/>
                    <a:lstStyle/>
                    <a:p>
                      <a:pPr algn="ctr">
                        <a:lnSpc>
                          <a:spcPts val="2520"/>
                        </a:lnSpc>
                        <a:defRPr/>
                      </a:pPr>
                      <a:r>
                        <a:rPr lang="en-US" sz="1800" b="1">
                          <a:solidFill>
                            <a:srgbClr val="FFFFFF"/>
                          </a:solidFill>
                          <a:latin typeface="Arimo Bold"/>
                          <a:ea typeface="Arimo Bold"/>
                          <a:cs typeface="Arimo Bold"/>
                          <a:sym typeface="Arimo Bold"/>
                        </a:rPr>
                        <a:t>status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ENUM('</a:t>
                      </a:r>
                      <a:r>
                        <a:rPr lang="en-US" sz="1800" b="1" dirty="0" err="1">
                          <a:solidFill>
                            <a:srgbClr val="FFFFFF"/>
                          </a:solidFill>
                          <a:latin typeface="Arimo Bold"/>
                          <a:ea typeface="Arimo Bold"/>
                          <a:cs typeface="Arimo Bold"/>
                          <a:sym typeface="Arimo Bold"/>
                        </a:rPr>
                        <a:t>Available','Occupied','Reserved</a:t>
                      </a:r>
                      <a:r>
                        <a:rPr lang="en-US" sz="1800" b="1" dirty="0">
                          <a:solidFill>
                            <a:srgbClr val="FFFFFF"/>
                          </a:solidFill>
                          <a:latin typeface="Arimo Bold"/>
                          <a:ea typeface="Arimo Bold"/>
                          <a:cs typeface="Arimo Bold"/>
                          <a:sym typeface="Arimo Bold"/>
                        </a:rPr>
                        <a: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err="1">
                          <a:solidFill>
                            <a:srgbClr val="FFFFFF"/>
                          </a:solidFill>
                          <a:latin typeface="Noto Sans T Chinese"/>
                          <a:ea typeface="Noto Sans T Chinese"/>
                          <a:cs typeface="Noto Sans T Chinese"/>
                          <a:sym typeface="Noto Sans T Chinese"/>
                        </a:rPr>
                        <a:t>列舉型別，限定為：Available、Occupied、Reserved，不可填入其他未定義的值</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524625"/>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Reservations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reservation_id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user_id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table_id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reservation_time DATETIME NOT NULL,</a:t>
            </a:r>
          </a:p>
          <a:p>
            <a:pPr algn="l">
              <a:lnSpc>
                <a:spcPts val="3749"/>
              </a:lnSpc>
            </a:pPr>
            <a:r>
              <a:rPr lang="en-US" sz="2999" u="none" strike="noStrike">
                <a:solidFill>
                  <a:srgbClr val="F1EAD1"/>
                </a:solidFill>
                <a:latin typeface="Arial Unicode"/>
                <a:ea typeface="Arial Unicode"/>
                <a:cs typeface="Arial Unicode"/>
                <a:sym typeface="Arial Unicode"/>
              </a:rPr>
              <a:t>    status ENUM('Pending', 'Confirmed', 'Cancelled') NOT NULL,</a:t>
            </a:r>
          </a:p>
          <a:p>
            <a:pPr algn="l">
              <a:lnSpc>
                <a:spcPts val="3749"/>
              </a:lnSpc>
            </a:pPr>
            <a:r>
              <a:rPr lang="en-US" sz="2999" u="none" strike="noStrike">
                <a:solidFill>
                  <a:srgbClr val="F1EAD1"/>
                </a:solidFill>
                <a:latin typeface="Arial Unicode"/>
                <a:ea typeface="Arial Unicode"/>
                <a:cs typeface="Arial Unicode"/>
                <a:sym typeface="Arial Unicode"/>
              </a:rPr>
              <a:t>    PRIMARY KEY (reservation_id),</a:t>
            </a:r>
          </a:p>
          <a:p>
            <a:pPr algn="l">
              <a:lnSpc>
                <a:spcPts val="3749"/>
              </a:lnSpc>
            </a:pPr>
            <a:r>
              <a:rPr lang="en-US" sz="2999" u="none" strike="noStrike">
                <a:solidFill>
                  <a:srgbClr val="F1EAD1"/>
                </a:solidFill>
                <a:latin typeface="Arial Unicode"/>
                <a:ea typeface="Arial Unicode"/>
                <a:cs typeface="Arial Unicode"/>
                <a:sym typeface="Arial Unicode"/>
              </a:rPr>
              <a:t>    FOREIGN KEY (user_id) REFERENCES Users(user_id),</a:t>
            </a:r>
          </a:p>
          <a:p>
            <a:pPr algn="l">
              <a:lnSpc>
                <a:spcPts val="3749"/>
              </a:lnSpc>
            </a:pPr>
            <a:r>
              <a:rPr lang="en-US" sz="2999" u="none" strike="noStrike">
                <a:solidFill>
                  <a:srgbClr val="F1EAD1"/>
                </a:solidFill>
                <a:latin typeface="Arial Unicode"/>
                <a:ea typeface="Arial Unicode"/>
                <a:cs typeface="Arial Unicode"/>
                <a:sym typeface="Arial Unicode"/>
              </a:rPr>
              <a:t>    FOREIGN KEY (table_id) REFERENCES Tables(table_id)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sp>
        <p:nvSpPr>
          <p:cNvPr id="10" name="TextBox 10"/>
          <p:cNvSpPr txBox="1"/>
          <p:nvPr/>
        </p:nvSpPr>
        <p:spPr>
          <a:xfrm>
            <a:off x="845297" y="1654731"/>
            <a:ext cx="7807360"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Reservations (訂位)</a:t>
            </a:r>
          </a:p>
        </p:txBody>
      </p:sp>
      <p:graphicFrame>
        <p:nvGraphicFramePr>
          <p:cNvPr id="11" name="Table 11"/>
          <p:cNvGraphicFramePr>
            <a:graphicFrameLocks noGrp="1"/>
          </p:cNvGraphicFramePr>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02778">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reservation_id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Users(user_id)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148">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參照 Tables(table_id)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91705">
                <a:tc>
                  <a:txBody>
                    <a:bodyPr/>
                    <a:lstStyle/>
                    <a:p>
                      <a:pPr algn="ctr">
                        <a:lnSpc>
                          <a:spcPts val="2520"/>
                        </a:lnSpc>
                        <a:defRPr/>
                      </a:pPr>
                      <a:r>
                        <a:rPr lang="en-US" sz="1800" b="1">
                          <a:solidFill>
                            <a:srgbClr val="FFFFFF"/>
                          </a:solidFill>
                          <a:latin typeface="Arimo Bold"/>
                          <a:ea typeface="Arimo Bold"/>
                          <a:cs typeface="Arimo Bold"/>
                          <a:sym typeface="Arimo Bold"/>
                        </a:rPr>
                        <a:t>reservation_time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DATETIME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標準時間格式，需符合 YYYY-MM-DD HH:MM:SS 格式</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524625"/>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Reservations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reservation_id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user_id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table_id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reservation_time DATETIME NOT NULL,</a:t>
            </a:r>
          </a:p>
          <a:p>
            <a:pPr algn="l">
              <a:lnSpc>
                <a:spcPts val="3749"/>
              </a:lnSpc>
            </a:pPr>
            <a:r>
              <a:rPr lang="en-US" sz="2999" u="none" strike="noStrike">
                <a:solidFill>
                  <a:srgbClr val="F1EAD1"/>
                </a:solidFill>
                <a:latin typeface="Arial Unicode"/>
                <a:ea typeface="Arial Unicode"/>
                <a:cs typeface="Arial Unicode"/>
                <a:sym typeface="Arial Unicode"/>
              </a:rPr>
              <a:t>    status ENUM('Pending', 'Confirmed', 'Cancelled') NOT NULL,</a:t>
            </a:r>
          </a:p>
          <a:p>
            <a:pPr algn="l">
              <a:lnSpc>
                <a:spcPts val="3749"/>
              </a:lnSpc>
            </a:pPr>
            <a:r>
              <a:rPr lang="en-US" sz="2999" u="none" strike="noStrike">
                <a:solidFill>
                  <a:srgbClr val="F1EAD1"/>
                </a:solidFill>
                <a:latin typeface="Arial Unicode"/>
                <a:ea typeface="Arial Unicode"/>
                <a:cs typeface="Arial Unicode"/>
                <a:sym typeface="Arial Unicode"/>
              </a:rPr>
              <a:t>    PRIMARY KEY (reservation_id),</a:t>
            </a:r>
          </a:p>
          <a:p>
            <a:pPr algn="l">
              <a:lnSpc>
                <a:spcPts val="3749"/>
              </a:lnSpc>
            </a:pPr>
            <a:r>
              <a:rPr lang="en-US" sz="2999" u="none" strike="noStrike">
                <a:solidFill>
                  <a:srgbClr val="F1EAD1"/>
                </a:solidFill>
                <a:latin typeface="Arial Unicode"/>
                <a:ea typeface="Arial Unicode"/>
                <a:cs typeface="Arial Unicode"/>
                <a:sym typeface="Arial Unicode"/>
              </a:rPr>
              <a:t>    FOREIGN KEY (user_id) REFERENCES Users(user_id),</a:t>
            </a:r>
          </a:p>
          <a:p>
            <a:pPr algn="l">
              <a:lnSpc>
                <a:spcPts val="3749"/>
              </a:lnSpc>
            </a:pPr>
            <a:r>
              <a:rPr lang="en-US" sz="2999" u="none" strike="noStrike">
                <a:solidFill>
                  <a:srgbClr val="F1EAD1"/>
                </a:solidFill>
                <a:latin typeface="Arial Unicode"/>
                <a:ea typeface="Arial Unicode"/>
                <a:cs typeface="Arial Unicode"/>
                <a:sym typeface="Arial Unicode"/>
              </a:rPr>
              <a:t>    FOREIGN KEY (table_id) REFERENCES Tables(table_id)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graphicFrame>
        <p:nvGraphicFramePr>
          <p:cNvPr id="10" name="Table 10"/>
          <p:cNvGraphicFramePr>
            <a:graphicFrameLocks noGrp="1"/>
          </p:cNvGraphicFramePr>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02778">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7082826">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status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ENUM('Pending','Confirmed','Cancelled')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列舉型別，限定為：Pending、Confirmed、Cancelled，不可填入其他未定義的值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TextBox 11"/>
          <p:cNvSpPr txBox="1"/>
          <p:nvPr/>
        </p:nvSpPr>
        <p:spPr>
          <a:xfrm>
            <a:off x="845297" y="1654731"/>
            <a:ext cx="7807360"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Reservations (訂位)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4079609"/>
            <a:ext cx="7926523" cy="3257550"/>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a:t>
            </a:r>
            <a:r>
              <a:rPr lang="en-US" sz="2999" dirty="0" err="1">
                <a:solidFill>
                  <a:srgbClr val="F1EAD1"/>
                </a:solidFill>
                <a:latin typeface="Arial Unicode"/>
                <a:ea typeface="Arial Unicode"/>
                <a:cs typeface="Arial Unicode"/>
                <a:sym typeface="Arial Unicode"/>
              </a:rPr>
              <a:t>Menu_Categories</a:t>
            </a:r>
            <a:r>
              <a:rPr lang="en-US" sz="2999" dirty="0">
                <a:solidFill>
                  <a:srgbClr val="F1EAD1"/>
                </a:solidFill>
                <a:latin typeface="Arial Unicode"/>
                <a:ea typeface="Arial Unicode"/>
                <a:cs typeface="Arial Unicode"/>
                <a:sym typeface="Arial Unicode"/>
              </a:rPr>
              <a:t>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category_name</a:t>
            </a:r>
            <a:r>
              <a:rPr lang="en-US" sz="2999" u="none" strike="noStrike" dirty="0">
                <a:solidFill>
                  <a:srgbClr val="F1EAD1"/>
                </a:solidFill>
                <a:latin typeface="Arial Unicode"/>
                <a:ea typeface="Arial Unicode"/>
                <a:cs typeface="Arial Unicode"/>
                <a:sym typeface="Arial Unicode"/>
              </a:rPr>
              <a:t> VARCHAR(100) NOT NULL,</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7259148" cy="21145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Menu_Categories</a:t>
            </a:r>
          </a:p>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(菜單類別)</a:t>
            </a:r>
          </a:p>
        </p:txBody>
      </p:sp>
      <p:graphicFrame>
        <p:nvGraphicFramePr>
          <p:cNvPr id="11" name="Table 11"/>
          <p:cNvGraphicFramePr>
            <a:graphicFrameLocks noGrp="1"/>
          </p:cNvGraphicFramePr>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99955">
                  <a:extLst>
                    <a:ext uri="{9D8B030D-6E8A-4147-A177-3AD203B41FA5}">
                      <a16:colId xmlns:a16="http://schemas.microsoft.com/office/drawing/2014/main" val="20001"/>
                    </a:ext>
                  </a:extLst>
                </a:gridCol>
                <a:gridCol w="1066218">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599824">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category_id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ENUM('Pending','Confirmed','Cancelled')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列舉型別，限定為：Pending、Confirmed、Cancelled，不可填入其他未定義的值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483002">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category_name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Open Sauce Bold"/>
                          <a:ea typeface="Open Sauce Bold"/>
                          <a:cs typeface="Open Sauce Bold"/>
                          <a:sym typeface="Open Sauce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最多 100 字元，超過長度將無法儲存</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617581"/>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a:t>
            </a:r>
            <a:r>
              <a:rPr lang="en-US" sz="2999" dirty="0" err="1">
                <a:solidFill>
                  <a:srgbClr val="F1EAD1"/>
                </a:solidFill>
                <a:latin typeface="Arial Unicode"/>
                <a:ea typeface="Arial Unicode"/>
                <a:cs typeface="Arial Unicode"/>
                <a:sym typeface="Arial Unicode"/>
              </a:rPr>
              <a:t>Menu_Items</a:t>
            </a:r>
            <a:r>
              <a:rPr lang="en-US" sz="2999" dirty="0">
                <a:solidFill>
                  <a:srgbClr val="F1EAD1"/>
                </a:solidFill>
                <a:latin typeface="Arial Unicode"/>
                <a:ea typeface="Arial Unicode"/>
                <a:cs typeface="Arial Unicode"/>
                <a:sym typeface="Arial Unicode"/>
              </a:rPr>
              <a:t>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 INT UNSIGNED NOT NULL,</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item_name</a:t>
            </a:r>
            <a:r>
              <a:rPr lang="en-US" sz="2999" u="none" strike="noStrike" dirty="0">
                <a:solidFill>
                  <a:srgbClr val="F1EAD1"/>
                </a:solidFill>
                <a:latin typeface="Arial Unicode"/>
                <a:ea typeface="Arial Unicode"/>
                <a:cs typeface="Arial Unicode"/>
                <a:sym typeface="Arial Unicode"/>
              </a:rPr>
              <a:t> VARCHAR(20) NOT NULL,</a:t>
            </a:r>
          </a:p>
          <a:p>
            <a:pPr algn="l">
              <a:lnSpc>
                <a:spcPts val="3749"/>
              </a:lnSpc>
            </a:pPr>
            <a:r>
              <a:rPr lang="en-US" sz="2999" u="none" strike="noStrike" dirty="0">
                <a:solidFill>
                  <a:srgbClr val="F1EAD1"/>
                </a:solidFill>
                <a:latin typeface="Arial Unicode"/>
                <a:ea typeface="Arial Unicode"/>
                <a:cs typeface="Arial Unicode"/>
                <a:sym typeface="Arial Unicode"/>
              </a:rPr>
              <a:t>    description VARCHAR(100),</a:t>
            </a:r>
          </a:p>
          <a:p>
            <a:pPr>
              <a:lnSpc>
                <a:spcPts val="3749"/>
              </a:lnSpc>
            </a:pPr>
            <a:r>
              <a:rPr lang="en-US" sz="2999" u="none" strike="noStrike" dirty="0">
                <a:solidFill>
                  <a:srgbClr val="F1EAD1"/>
                </a:solidFill>
                <a:latin typeface="Arial Unicode"/>
                <a:ea typeface="Arial Unicode"/>
                <a:cs typeface="Arial Unicode"/>
                <a:sym typeface="Arial Unicode"/>
              </a:rPr>
              <a:t>    price INT </a:t>
            </a:r>
            <a:r>
              <a:rPr lang="en-US" altLang="zh-TW" sz="2999" dirty="0">
                <a:solidFill>
                  <a:srgbClr val="F1EAD1"/>
                </a:solidFill>
                <a:latin typeface="Arial Unicode"/>
                <a:ea typeface="Arial Unicode"/>
                <a:cs typeface="Arial Unicode"/>
                <a:sym typeface="Arial Unicode"/>
              </a:rPr>
              <a:t>UNSIGNED</a:t>
            </a:r>
            <a:r>
              <a:rPr lang="en-US" sz="2999" u="none" strike="noStrike" dirty="0">
                <a:solidFill>
                  <a:srgbClr val="F1EAD1"/>
                </a:solidFill>
                <a:latin typeface="Arial Unicode"/>
                <a:ea typeface="Arial Unicode"/>
                <a:cs typeface="Arial Unicode"/>
                <a:sym typeface="Arial Unicode"/>
              </a:rPr>
              <a:t> NOT NULL CHECK (price &gt; 0),</a:t>
            </a:r>
          </a:p>
          <a:p>
            <a:pPr algn="l">
              <a:lnSpc>
                <a:spcPts val="3749"/>
              </a:lnSpc>
            </a:pPr>
            <a:r>
              <a:rPr lang="en-US" sz="2999" u="none" strike="noStrike" dirty="0">
                <a:solidFill>
                  <a:srgbClr val="F1EAD1"/>
                </a:solidFill>
                <a:latin typeface="Arial Unicode"/>
                <a:ea typeface="Arial Unicode"/>
                <a:cs typeface="Arial Unicode"/>
                <a:sym typeface="Arial Unicode"/>
              </a:rPr>
              <a:t>    availability ENUM('Available', 'Out of Stock') NOT NULL,</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 REFERENCES </a:t>
            </a:r>
            <a:r>
              <a:rPr lang="en-US" sz="2999" u="none" strike="noStrike" dirty="0" err="1">
                <a:solidFill>
                  <a:srgbClr val="F1EAD1"/>
                </a:solidFill>
                <a:latin typeface="Arial Unicode"/>
                <a:ea typeface="Arial Unicode"/>
                <a:cs typeface="Arial Unicode"/>
                <a:sym typeface="Arial Unicode"/>
              </a:rPr>
              <a:t>Menu_Categories</a:t>
            </a:r>
            <a:r>
              <a:rPr lang="en-US" sz="2999" u="none" strike="noStrike" dirty="0">
                <a:solidFill>
                  <a:srgbClr val="F1EAD1"/>
                </a:solidFill>
                <a:latin typeface="Arial Unicode"/>
                <a:ea typeface="Arial Unicode"/>
                <a:cs typeface="Arial Unicode"/>
                <a:sym typeface="Arial Unicode"/>
              </a:rPr>
              <a:t>(</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671082" y="1523903"/>
            <a:ext cx="842006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Menu_Items(菜單品項)</a:t>
            </a:r>
          </a:p>
        </p:txBody>
      </p:sp>
      <p:graphicFrame>
        <p:nvGraphicFramePr>
          <p:cNvPr id="11" name="Table 11"/>
          <p:cNvGraphicFramePr>
            <a:graphicFrameLocks noGrp="1"/>
          </p:cNvGraphicFramePr>
          <p:nvPr/>
        </p:nvGraphicFramePr>
        <p:xfrm>
          <a:off x="9144000" y="1477066"/>
          <a:ext cx="8525768" cy="8106813"/>
        </p:xfrm>
        <a:graphic>
          <a:graphicData uri="http://schemas.openxmlformats.org/drawingml/2006/table">
            <a:tbl>
              <a:tblPr/>
              <a:tblGrid>
                <a:gridCol w="2095321">
                  <a:extLst>
                    <a:ext uri="{9D8B030D-6E8A-4147-A177-3AD203B41FA5}">
                      <a16:colId xmlns:a16="http://schemas.microsoft.com/office/drawing/2014/main" val="20000"/>
                    </a:ext>
                  </a:extLst>
                </a:gridCol>
                <a:gridCol w="2167563">
                  <a:extLst>
                    <a:ext uri="{9D8B030D-6E8A-4147-A177-3AD203B41FA5}">
                      <a16:colId xmlns:a16="http://schemas.microsoft.com/office/drawing/2014/main" val="20001"/>
                    </a:ext>
                  </a:extLst>
                </a:gridCol>
                <a:gridCol w="1276769">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item_id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category_id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148">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item_name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VARCHAR(20)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參照 Tables(table_id)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91705">
                <a:tc>
                  <a:txBody>
                    <a:bodyPr/>
                    <a:lstStyle/>
                    <a:p>
                      <a:pPr algn="ctr">
                        <a:lnSpc>
                          <a:spcPts val="2520"/>
                        </a:lnSpc>
                        <a:defRPr/>
                      </a:pPr>
                      <a:r>
                        <a:rPr lang="en-US" sz="1800" b="1">
                          <a:solidFill>
                            <a:srgbClr val="FFFFFF"/>
                          </a:solidFill>
                          <a:latin typeface="Arimo Bold"/>
                          <a:ea typeface="Arimo Bold"/>
                          <a:cs typeface="Arimo Bold"/>
                          <a:sym typeface="Arimo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YES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617581"/>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a:t>
            </a:r>
            <a:r>
              <a:rPr lang="en-US" sz="2999" dirty="0" err="1">
                <a:solidFill>
                  <a:srgbClr val="F1EAD1"/>
                </a:solidFill>
                <a:latin typeface="Arial Unicode"/>
                <a:ea typeface="Arial Unicode"/>
                <a:cs typeface="Arial Unicode"/>
                <a:sym typeface="Arial Unicode"/>
              </a:rPr>
              <a:t>Menu_Items</a:t>
            </a:r>
            <a:r>
              <a:rPr lang="en-US" sz="2999" dirty="0">
                <a:solidFill>
                  <a:srgbClr val="F1EAD1"/>
                </a:solidFill>
                <a:latin typeface="Arial Unicode"/>
                <a:ea typeface="Arial Unicode"/>
                <a:cs typeface="Arial Unicode"/>
                <a:sym typeface="Arial Unicode"/>
              </a:rPr>
              <a:t>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 INT UNSIGNED NOT NULL,</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item_name</a:t>
            </a:r>
            <a:r>
              <a:rPr lang="en-US" sz="2999" u="none" strike="noStrike" dirty="0">
                <a:solidFill>
                  <a:srgbClr val="F1EAD1"/>
                </a:solidFill>
                <a:latin typeface="Arial Unicode"/>
                <a:ea typeface="Arial Unicode"/>
                <a:cs typeface="Arial Unicode"/>
                <a:sym typeface="Arial Unicode"/>
              </a:rPr>
              <a:t> VARCHAR(100) NOT NULL,</a:t>
            </a:r>
          </a:p>
          <a:p>
            <a:pPr algn="l">
              <a:lnSpc>
                <a:spcPts val="3749"/>
              </a:lnSpc>
            </a:pPr>
            <a:r>
              <a:rPr lang="en-US" sz="2999" u="none" strike="noStrike" dirty="0">
                <a:solidFill>
                  <a:srgbClr val="F1EAD1"/>
                </a:solidFill>
                <a:latin typeface="Arial Unicode"/>
                <a:ea typeface="Arial Unicode"/>
                <a:cs typeface="Arial Unicode"/>
                <a:sym typeface="Arial Unicode"/>
              </a:rPr>
              <a:t>    description TEXT,</a:t>
            </a:r>
          </a:p>
          <a:p>
            <a:pPr>
              <a:lnSpc>
                <a:spcPts val="3749"/>
              </a:lnSpc>
            </a:pPr>
            <a:r>
              <a:rPr lang="en-US" sz="2999" u="none" strike="noStrike" dirty="0">
                <a:solidFill>
                  <a:srgbClr val="F1EAD1"/>
                </a:solidFill>
                <a:latin typeface="Arial Unicode"/>
                <a:ea typeface="Arial Unicode"/>
                <a:cs typeface="Arial Unicode"/>
                <a:sym typeface="Arial Unicode"/>
              </a:rPr>
              <a:t>    price INT </a:t>
            </a:r>
            <a:r>
              <a:rPr lang="en-US" altLang="zh-TW" sz="2999" dirty="0">
                <a:solidFill>
                  <a:srgbClr val="F1EAD1"/>
                </a:solidFill>
                <a:latin typeface="Arial Unicode"/>
                <a:ea typeface="Arial Unicode"/>
                <a:cs typeface="Arial Unicode"/>
                <a:sym typeface="Arial Unicode"/>
              </a:rPr>
              <a:t>UNSIGNED </a:t>
            </a:r>
            <a:r>
              <a:rPr lang="en-US" sz="2999" u="none" strike="noStrike" dirty="0">
                <a:solidFill>
                  <a:srgbClr val="F1EAD1"/>
                </a:solidFill>
                <a:latin typeface="Arial Unicode"/>
                <a:ea typeface="Arial Unicode"/>
                <a:cs typeface="Arial Unicode"/>
                <a:sym typeface="Arial Unicode"/>
              </a:rPr>
              <a:t>NOT NULL CHECK (price &gt; 0),</a:t>
            </a:r>
          </a:p>
          <a:p>
            <a:pPr algn="l">
              <a:lnSpc>
                <a:spcPts val="3749"/>
              </a:lnSpc>
            </a:pPr>
            <a:r>
              <a:rPr lang="en-US" sz="2999" u="none" strike="noStrike" dirty="0">
                <a:solidFill>
                  <a:srgbClr val="F1EAD1"/>
                </a:solidFill>
                <a:latin typeface="Arial Unicode"/>
                <a:ea typeface="Arial Unicode"/>
                <a:cs typeface="Arial Unicode"/>
                <a:sym typeface="Arial Unicode"/>
              </a:rPr>
              <a:t>    availability ENUM('Available', 'Out of Stock') NOT NULL,</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 REFERENCES </a:t>
            </a:r>
            <a:r>
              <a:rPr lang="en-US" sz="2999" u="none" strike="noStrike" dirty="0" err="1">
                <a:solidFill>
                  <a:srgbClr val="F1EAD1"/>
                </a:solidFill>
                <a:latin typeface="Arial Unicode"/>
                <a:ea typeface="Arial Unicode"/>
                <a:cs typeface="Arial Unicode"/>
                <a:sym typeface="Arial Unicode"/>
              </a:rPr>
              <a:t>Menu_Categories</a:t>
            </a:r>
            <a:r>
              <a:rPr lang="en-US" sz="2999" u="none" strike="noStrike" dirty="0">
                <a:solidFill>
                  <a:srgbClr val="F1EAD1"/>
                </a:solidFill>
                <a:latin typeface="Arial Unicode"/>
                <a:ea typeface="Arial Unicode"/>
                <a:cs typeface="Arial Unicode"/>
                <a:sym typeface="Arial Unicode"/>
              </a:rPr>
              <a:t>(</a:t>
            </a:r>
            <a:r>
              <a:rPr lang="en-US" sz="2999" u="none" strike="noStrike" dirty="0" err="1">
                <a:solidFill>
                  <a:srgbClr val="F1EAD1"/>
                </a:solidFill>
                <a:latin typeface="Arial Unicode"/>
                <a:ea typeface="Arial Unicode"/>
                <a:cs typeface="Arial Unicode"/>
                <a:sym typeface="Arial Unicode"/>
              </a:rPr>
              <a:t>category_id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graphicFrame>
        <p:nvGraphicFramePr>
          <p:cNvPr id="10" name="Table 10"/>
          <p:cNvGraphicFramePr>
            <a:graphicFrameLocks noGrp="1"/>
          </p:cNvGraphicFramePr>
          <p:nvPr/>
        </p:nvGraphicFramePr>
        <p:xfrm>
          <a:off x="9144000" y="1477066"/>
          <a:ext cx="8525768" cy="8106812"/>
        </p:xfrm>
        <a:graphic>
          <a:graphicData uri="http://schemas.openxmlformats.org/drawingml/2006/table">
            <a:tbl>
              <a:tblPr/>
              <a:tblGrid>
                <a:gridCol w="2273480">
                  <a:extLst>
                    <a:ext uri="{9D8B030D-6E8A-4147-A177-3AD203B41FA5}">
                      <a16:colId xmlns:a16="http://schemas.microsoft.com/office/drawing/2014/main" val="20000"/>
                    </a:ext>
                  </a:extLst>
                </a:gridCol>
                <a:gridCol w="2102778">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514105">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price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必須大於 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568720">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availability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ENUM('Available','Out of Stock')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列舉型別，限定為：Available、Out of Stock，不可填入其他未定義的值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1"/>
          <p:cNvSpPr txBox="1"/>
          <p:nvPr/>
        </p:nvSpPr>
        <p:spPr>
          <a:xfrm>
            <a:off x="671082" y="1523903"/>
            <a:ext cx="842006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Menu_Items(菜單品項)</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aphicFrame>
        <p:nvGraphicFramePr>
          <p:cNvPr id="8" name="Table 8"/>
          <p:cNvGraphicFramePr>
            <a:graphicFrameLocks noGrp="1"/>
          </p:cNvGraphicFramePr>
          <p:nvPr/>
        </p:nvGraphicFramePr>
        <p:xfrm>
          <a:off x="9144000" y="1477066"/>
          <a:ext cx="8525768" cy="8197605"/>
        </p:xfrm>
        <a:graphic>
          <a:graphicData uri="http://schemas.openxmlformats.org/drawingml/2006/table">
            <a:tbl>
              <a:tblPr/>
              <a:tblGrid>
                <a:gridCol w="1884770">
                  <a:extLst>
                    <a:ext uri="{9D8B030D-6E8A-4147-A177-3AD203B41FA5}">
                      <a16:colId xmlns:a16="http://schemas.microsoft.com/office/drawing/2014/main" val="20000"/>
                    </a:ext>
                  </a:extLst>
                </a:gridCol>
                <a:gridCol w="2540077">
                  <a:extLst>
                    <a:ext uri="{9D8B030D-6E8A-4147-A177-3AD203B41FA5}">
                      <a16:colId xmlns:a16="http://schemas.microsoft.com/office/drawing/2014/main" val="20001"/>
                    </a:ext>
                  </a:extLst>
                </a:gridCol>
                <a:gridCol w="1114806">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34">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367">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order_id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441">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Users(user_id)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063">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參照 Tables(table_id)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382800">
                <a:tc>
                  <a:txBody>
                    <a:bodyPr/>
                    <a:lstStyle/>
                    <a:p>
                      <a:pPr algn="ctr">
                        <a:lnSpc>
                          <a:spcPts val="2520"/>
                        </a:lnSpc>
                        <a:defRPr/>
                      </a:pPr>
                      <a:r>
                        <a:rPr lang="en-US" sz="1800" b="1">
                          <a:solidFill>
                            <a:srgbClr val="FFFFFF"/>
                          </a:solidFill>
                          <a:latin typeface="Arimo Bold"/>
                          <a:ea typeface="Arimo Bold"/>
                          <a:cs typeface="Arimo Bold"/>
                          <a:sym typeface="Arimo Bold"/>
                        </a:rPr>
                        <a:t>order_status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ENUM('Pending','In Progress','Completed','Cancelled')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列舉型別，限定為：Pending、In Progress、Completed、Cancelled，不可填入其他未定義的值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10" name="TextBox 10"/>
          <p:cNvSpPr txBox="1"/>
          <p:nvPr/>
        </p:nvSpPr>
        <p:spPr>
          <a:xfrm>
            <a:off x="845297" y="2692956"/>
            <a:ext cx="8103886" cy="6955790"/>
          </a:xfrm>
          <a:prstGeom prst="rect">
            <a:avLst/>
          </a:prstGeom>
        </p:spPr>
        <p:txBody>
          <a:bodyPr lIns="0" tIns="0" rIns="0" bIns="0" rtlCol="0" anchor="t">
            <a:spAutoFit/>
          </a:bodyPr>
          <a:lstStyle/>
          <a:p>
            <a:pPr algn="l">
              <a:lnSpc>
                <a:spcPts val="3249"/>
              </a:lnSpc>
            </a:pPr>
            <a:r>
              <a:rPr lang="en-US" sz="2599" dirty="0">
                <a:solidFill>
                  <a:srgbClr val="F1EAD1"/>
                </a:solidFill>
                <a:latin typeface="Arial Unicode"/>
                <a:ea typeface="Arial Unicode"/>
                <a:cs typeface="Arial Unicode"/>
                <a:sym typeface="Arial Unicode"/>
              </a:rPr>
              <a:t>CREATE TABLE Orders (</a:t>
            </a:r>
          </a:p>
          <a:p>
            <a:pPr algn="l">
              <a:lnSpc>
                <a:spcPts val="3249"/>
              </a:lnSpc>
            </a:pPr>
            <a:r>
              <a:rPr lang="en-US" sz="2599" dirty="0">
                <a:solidFill>
                  <a:srgbClr val="F1EAD1"/>
                </a:solidFill>
                <a:latin typeface="Arial Unicode"/>
                <a:ea typeface="Arial Unicode"/>
                <a:cs typeface="Arial Unicode"/>
                <a:sym typeface="Arial Unicode"/>
              </a:rPr>
              <a:t>  </a:t>
            </a: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order_id</a:t>
            </a:r>
            <a:r>
              <a:rPr lang="en-US" sz="2599" u="none" strike="noStrike" dirty="0">
                <a:solidFill>
                  <a:srgbClr val="F1EAD1"/>
                </a:solidFill>
                <a:latin typeface="Arial Unicode"/>
                <a:ea typeface="Arial Unicode"/>
                <a:cs typeface="Arial Unicode"/>
                <a:sym typeface="Arial Unicode"/>
              </a:rPr>
              <a:t> INT UNSIGNED NOT NULL AUTO_INCREMENT,</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 INT UNSIGNED NOT NULL,</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 INT UNSIGNED NOT NULL,</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order_status</a:t>
            </a:r>
            <a:r>
              <a:rPr lang="en-US" sz="2599" u="none" strike="noStrike" dirty="0">
                <a:solidFill>
                  <a:srgbClr val="F1EAD1"/>
                </a:solidFill>
                <a:latin typeface="Arial Unicode"/>
                <a:ea typeface="Arial Unicode"/>
                <a:cs typeface="Arial Unicode"/>
                <a:sym typeface="Arial Unicode"/>
              </a:rPr>
              <a:t> ENUM('Pending', 'In Progress', 'Completed', 'Cancelled') NOT NULL,</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order_time</a:t>
            </a:r>
            <a:r>
              <a:rPr lang="en-US" sz="2599" u="none" strike="noStrike" dirty="0">
                <a:solidFill>
                  <a:srgbClr val="F1EAD1"/>
                </a:solidFill>
                <a:latin typeface="Arial Unicode"/>
                <a:ea typeface="Arial Unicode"/>
                <a:cs typeface="Arial Unicode"/>
                <a:sym typeface="Arial Unicode"/>
              </a:rPr>
              <a:t> TIMESTAMP DEFAULT CURRENT_TIMESTAMP,</a:t>
            </a:r>
          </a:p>
          <a:p>
            <a:pPr>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total_price</a:t>
            </a:r>
            <a:r>
              <a:rPr lang="en-US" sz="2599" u="none" strike="noStrike" dirty="0">
                <a:solidFill>
                  <a:srgbClr val="F1EAD1"/>
                </a:solidFill>
                <a:latin typeface="Arial Unicode"/>
                <a:ea typeface="Arial Unicode"/>
                <a:cs typeface="Arial Unicode"/>
                <a:sym typeface="Arial Unicode"/>
              </a:rPr>
              <a:t> INT</a:t>
            </a:r>
            <a:r>
              <a:rPr lang="en-US" altLang="zh-TW" sz="2800" dirty="0">
                <a:solidFill>
                  <a:srgbClr val="F1EAD1"/>
                </a:solidFill>
                <a:latin typeface="Arial Unicode"/>
                <a:ea typeface="Arial Unicode"/>
                <a:cs typeface="Arial Unicode"/>
                <a:sym typeface="Arial Unicode"/>
              </a:rPr>
              <a:t> UNSIGNED</a:t>
            </a:r>
            <a:r>
              <a:rPr lang="en-US" sz="2599" u="none" strike="noStrike" dirty="0">
                <a:solidFill>
                  <a:srgbClr val="F1EAD1"/>
                </a:solidFill>
                <a:latin typeface="Arial Unicode"/>
                <a:ea typeface="Arial Unicode"/>
                <a:cs typeface="Arial Unicode"/>
                <a:sym typeface="Arial Unicode"/>
              </a:rPr>
              <a:t> NOT NULL CHECK (</a:t>
            </a:r>
            <a:r>
              <a:rPr lang="en-US" sz="2599" u="none" strike="noStrike" dirty="0" err="1">
                <a:solidFill>
                  <a:srgbClr val="F1EAD1"/>
                </a:solidFill>
                <a:latin typeface="Arial Unicode"/>
                <a:ea typeface="Arial Unicode"/>
                <a:cs typeface="Arial Unicode"/>
                <a:sym typeface="Arial Unicode"/>
              </a:rPr>
              <a:t>total_price</a:t>
            </a:r>
            <a:r>
              <a:rPr lang="en-US" sz="2599" u="none" strike="noStrike" dirty="0">
                <a:solidFill>
                  <a:srgbClr val="F1EAD1"/>
                </a:solidFill>
                <a:latin typeface="Arial Unicode"/>
                <a:ea typeface="Arial Unicode"/>
                <a:cs typeface="Arial Unicode"/>
                <a:sym typeface="Arial Unicode"/>
              </a:rPr>
              <a:t> &gt;= 0),</a:t>
            </a:r>
          </a:p>
          <a:p>
            <a:pPr algn="l">
              <a:lnSpc>
                <a:spcPts val="3249"/>
              </a:lnSpc>
            </a:pPr>
            <a:r>
              <a:rPr lang="en-US" sz="2599" u="none" strike="noStrike" dirty="0">
                <a:solidFill>
                  <a:srgbClr val="F1EAD1"/>
                </a:solidFill>
                <a:latin typeface="Arial Unicode"/>
                <a:ea typeface="Arial Unicode"/>
                <a:cs typeface="Arial Unicode"/>
                <a:sym typeface="Arial Unicode"/>
              </a:rPr>
              <a:t>    PRIMARY KEY (</a:t>
            </a:r>
            <a:r>
              <a:rPr lang="en-US" sz="2599" u="none" strike="noStrike" dirty="0" err="1">
                <a:solidFill>
                  <a:srgbClr val="F1EAD1"/>
                </a:solidFill>
                <a:latin typeface="Arial Unicode"/>
                <a:ea typeface="Arial Unicode"/>
                <a:cs typeface="Arial Unicode"/>
                <a:sym typeface="Arial Unicode"/>
              </a:rPr>
              <a:t>order_id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    FOREIGN KEY (</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 REFERENCES Users(</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    FOREIGN KEY (</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 REFERENCES Tables(</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a:t>
            </a:r>
          </a:p>
        </p:txBody>
      </p:sp>
      <p:sp>
        <p:nvSpPr>
          <p:cNvPr id="11" name="TextBox 11"/>
          <p:cNvSpPr txBox="1"/>
          <p:nvPr/>
        </p:nvSpPr>
        <p:spPr>
          <a:xfrm>
            <a:off x="845297" y="1523903"/>
            <a:ext cx="534040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Orders (訂單)</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3777388909"/>
              </p:ext>
            </p:extLst>
          </p:nvPr>
        </p:nvGraphicFramePr>
        <p:xfrm>
          <a:off x="9144000" y="1477066"/>
          <a:ext cx="8525768" cy="8106813"/>
        </p:xfrm>
        <a:graphic>
          <a:graphicData uri="http://schemas.openxmlformats.org/drawingml/2006/table">
            <a:tbl>
              <a:tblPr/>
              <a:tblGrid>
                <a:gridCol w="1884770">
                  <a:extLst>
                    <a:ext uri="{9D8B030D-6E8A-4147-A177-3AD203B41FA5}">
                      <a16:colId xmlns:a16="http://schemas.microsoft.com/office/drawing/2014/main" val="20000"/>
                    </a:ext>
                  </a:extLst>
                </a:gridCol>
                <a:gridCol w="2540077">
                  <a:extLst>
                    <a:ext uri="{9D8B030D-6E8A-4147-A177-3AD203B41FA5}">
                      <a16:colId xmlns:a16="http://schemas.microsoft.com/office/drawing/2014/main" val="20001"/>
                    </a:ext>
                  </a:extLst>
                </a:gridCol>
                <a:gridCol w="1114806">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566457">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order_time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時間格式，預設為系統目前時間（CURRENT_TIMESTAMP）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516369">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total_price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 UNSIGNED</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err="1">
                          <a:solidFill>
                            <a:srgbClr val="FFFFFF"/>
                          </a:solidFill>
                          <a:latin typeface="Open Sauce"/>
                          <a:ea typeface="Open Sauce"/>
                          <a:cs typeface="Open Sauce"/>
                          <a:sym typeface="Open Sauce"/>
                        </a:rPr>
                        <a:t>不得為負</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10" name="TextBox 10"/>
          <p:cNvSpPr txBox="1"/>
          <p:nvPr/>
        </p:nvSpPr>
        <p:spPr>
          <a:xfrm>
            <a:off x="845297" y="2692956"/>
            <a:ext cx="8103886" cy="6955790"/>
          </a:xfrm>
          <a:prstGeom prst="rect">
            <a:avLst/>
          </a:prstGeom>
        </p:spPr>
        <p:txBody>
          <a:bodyPr lIns="0" tIns="0" rIns="0" bIns="0" rtlCol="0" anchor="t">
            <a:spAutoFit/>
          </a:bodyPr>
          <a:lstStyle/>
          <a:p>
            <a:pPr algn="l">
              <a:lnSpc>
                <a:spcPts val="3249"/>
              </a:lnSpc>
            </a:pPr>
            <a:r>
              <a:rPr lang="en-US" sz="2599" dirty="0">
                <a:solidFill>
                  <a:srgbClr val="F1EAD1"/>
                </a:solidFill>
                <a:latin typeface="Arial Unicode"/>
                <a:ea typeface="Arial Unicode"/>
                <a:cs typeface="Arial Unicode"/>
                <a:sym typeface="Arial Unicode"/>
              </a:rPr>
              <a:t>CREATE TABLE Orders (</a:t>
            </a:r>
          </a:p>
          <a:p>
            <a:pPr algn="l">
              <a:lnSpc>
                <a:spcPts val="3249"/>
              </a:lnSpc>
            </a:pPr>
            <a:r>
              <a:rPr lang="en-US" sz="2599" dirty="0">
                <a:solidFill>
                  <a:srgbClr val="F1EAD1"/>
                </a:solidFill>
                <a:latin typeface="Arial Unicode"/>
                <a:ea typeface="Arial Unicode"/>
                <a:cs typeface="Arial Unicode"/>
                <a:sym typeface="Arial Unicode"/>
              </a:rPr>
              <a:t>  </a:t>
            </a: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order_id</a:t>
            </a:r>
            <a:r>
              <a:rPr lang="en-US" sz="2599" u="none" strike="noStrike" dirty="0">
                <a:solidFill>
                  <a:srgbClr val="F1EAD1"/>
                </a:solidFill>
                <a:latin typeface="Arial Unicode"/>
                <a:ea typeface="Arial Unicode"/>
                <a:cs typeface="Arial Unicode"/>
                <a:sym typeface="Arial Unicode"/>
              </a:rPr>
              <a:t> INT UNSIGNED NOT NULL AUTO_INCREMENT,</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 INT UNSIGNED NOT NULL,</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 INT UNSIGNED,</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order_status</a:t>
            </a:r>
            <a:r>
              <a:rPr lang="en-US" sz="2599" u="none" strike="noStrike" dirty="0">
                <a:solidFill>
                  <a:srgbClr val="F1EAD1"/>
                </a:solidFill>
                <a:latin typeface="Arial Unicode"/>
                <a:ea typeface="Arial Unicode"/>
                <a:cs typeface="Arial Unicode"/>
                <a:sym typeface="Arial Unicode"/>
              </a:rPr>
              <a:t> ENUM('Pending', 'In Progress', 'Completed', 'Cancelled') NOT NULL,</a:t>
            </a:r>
          </a:p>
          <a:p>
            <a:pPr algn="l">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order_time</a:t>
            </a:r>
            <a:r>
              <a:rPr lang="en-US" sz="2599" u="none" strike="noStrike" dirty="0">
                <a:solidFill>
                  <a:srgbClr val="F1EAD1"/>
                </a:solidFill>
                <a:latin typeface="Arial Unicode"/>
                <a:ea typeface="Arial Unicode"/>
                <a:cs typeface="Arial Unicode"/>
                <a:sym typeface="Arial Unicode"/>
              </a:rPr>
              <a:t> TIMESTAMP DEFAULT CURRENT_TIMESTAMP,</a:t>
            </a:r>
          </a:p>
          <a:p>
            <a:pPr>
              <a:lnSpc>
                <a:spcPts val="3249"/>
              </a:lnSpc>
            </a:pPr>
            <a:r>
              <a:rPr lang="en-US" sz="2599" u="none" strike="noStrike" dirty="0">
                <a:solidFill>
                  <a:srgbClr val="F1EAD1"/>
                </a:solidFill>
                <a:latin typeface="Arial Unicode"/>
                <a:ea typeface="Arial Unicode"/>
                <a:cs typeface="Arial Unicode"/>
                <a:sym typeface="Arial Unicode"/>
              </a:rPr>
              <a:t>    </a:t>
            </a:r>
            <a:r>
              <a:rPr lang="en-US" sz="2599" u="none" strike="noStrike" dirty="0" err="1">
                <a:solidFill>
                  <a:srgbClr val="F1EAD1"/>
                </a:solidFill>
                <a:latin typeface="Arial Unicode"/>
                <a:ea typeface="Arial Unicode"/>
                <a:cs typeface="Arial Unicode"/>
                <a:sym typeface="Arial Unicode"/>
              </a:rPr>
              <a:t>total_price</a:t>
            </a:r>
            <a:r>
              <a:rPr lang="en-US" sz="2599" u="none" strike="noStrike" dirty="0">
                <a:solidFill>
                  <a:srgbClr val="F1EAD1"/>
                </a:solidFill>
                <a:latin typeface="Arial Unicode"/>
                <a:ea typeface="Arial Unicode"/>
                <a:cs typeface="Arial Unicode"/>
                <a:sym typeface="Arial Unicode"/>
              </a:rPr>
              <a:t> INT </a:t>
            </a:r>
            <a:r>
              <a:rPr lang="en-US" altLang="zh-TW" sz="2800" dirty="0">
                <a:solidFill>
                  <a:srgbClr val="F1EAD1"/>
                </a:solidFill>
                <a:latin typeface="Arial Unicode"/>
                <a:ea typeface="Arial Unicode"/>
                <a:cs typeface="Arial Unicode"/>
                <a:sym typeface="Arial Unicode"/>
              </a:rPr>
              <a:t>UNSIGNED</a:t>
            </a:r>
            <a:r>
              <a:rPr lang="en-US" sz="2599" u="none" strike="noStrike" dirty="0">
                <a:solidFill>
                  <a:srgbClr val="F1EAD1"/>
                </a:solidFill>
                <a:latin typeface="Arial Unicode"/>
                <a:ea typeface="Arial Unicode"/>
                <a:cs typeface="Arial Unicode"/>
                <a:sym typeface="Arial Unicode"/>
              </a:rPr>
              <a:t> NOT NULL CHECK (</a:t>
            </a:r>
            <a:r>
              <a:rPr lang="en-US" sz="2599" u="none" strike="noStrike" dirty="0" err="1">
                <a:solidFill>
                  <a:srgbClr val="F1EAD1"/>
                </a:solidFill>
                <a:latin typeface="Arial Unicode"/>
                <a:ea typeface="Arial Unicode"/>
                <a:cs typeface="Arial Unicode"/>
                <a:sym typeface="Arial Unicode"/>
              </a:rPr>
              <a:t>total_price</a:t>
            </a:r>
            <a:r>
              <a:rPr lang="en-US" sz="2599" u="none" strike="noStrike" dirty="0">
                <a:solidFill>
                  <a:srgbClr val="F1EAD1"/>
                </a:solidFill>
                <a:latin typeface="Arial Unicode"/>
                <a:ea typeface="Arial Unicode"/>
                <a:cs typeface="Arial Unicode"/>
                <a:sym typeface="Arial Unicode"/>
              </a:rPr>
              <a:t> &gt;= 0),</a:t>
            </a:r>
          </a:p>
          <a:p>
            <a:pPr algn="l">
              <a:lnSpc>
                <a:spcPts val="3249"/>
              </a:lnSpc>
            </a:pPr>
            <a:r>
              <a:rPr lang="en-US" sz="2599" u="none" strike="noStrike" dirty="0">
                <a:solidFill>
                  <a:srgbClr val="F1EAD1"/>
                </a:solidFill>
                <a:latin typeface="Arial Unicode"/>
                <a:ea typeface="Arial Unicode"/>
                <a:cs typeface="Arial Unicode"/>
                <a:sym typeface="Arial Unicode"/>
              </a:rPr>
              <a:t>    PRIMARY KEY (</a:t>
            </a:r>
            <a:r>
              <a:rPr lang="en-US" sz="2599" u="none" strike="noStrike" dirty="0" err="1">
                <a:solidFill>
                  <a:srgbClr val="F1EAD1"/>
                </a:solidFill>
                <a:latin typeface="Arial Unicode"/>
                <a:ea typeface="Arial Unicode"/>
                <a:cs typeface="Arial Unicode"/>
                <a:sym typeface="Arial Unicode"/>
              </a:rPr>
              <a:t>order_id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    FOREIGN KEY (</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 REFERENCES Users(</a:t>
            </a:r>
            <a:r>
              <a:rPr lang="en-US" sz="2599" u="none" strike="noStrike" dirty="0" err="1">
                <a:solidFill>
                  <a:srgbClr val="F1EAD1"/>
                </a:solidFill>
                <a:latin typeface="Arial Unicode"/>
                <a:ea typeface="Arial Unicode"/>
                <a:cs typeface="Arial Unicode"/>
                <a:sym typeface="Arial Unicode"/>
              </a:rPr>
              <a:t>user_id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    FOREIGN KEY (</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 REFERENCES Tables(</a:t>
            </a:r>
            <a:r>
              <a:rPr lang="en-US" sz="2599" u="none" strike="noStrike" dirty="0" err="1">
                <a:solidFill>
                  <a:srgbClr val="F1EAD1"/>
                </a:solidFill>
                <a:latin typeface="Arial Unicode"/>
                <a:ea typeface="Arial Unicode"/>
                <a:cs typeface="Arial Unicode"/>
                <a:sym typeface="Arial Unicode"/>
              </a:rPr>
              <a:t>table_id</a:t>
            </a:r>
            <a:r>
              <a:rPr lang="en-US" sz="2599" u="none" strike="noStrike" dirty="0">
                <a:solidFill>
                  <a:srgbClr val="F1EAD1"/>
                </a:solidFill>
                <a:latin typeface="Arial Unicode"/>
                <a:ea typeface="Arial Unicode"/>
                <a:cs typeface="Arial Unicode"/>
                <a:sym typeface="Arial Unicode"/>
              </a:rPr>
              <a:t>)</a:t>
            </a:r>
          </a:p>
          <a:p>
            <a:pPr algn="l">
              <a:lnSpc>
                <a:spcPts val="3249"/>
              </a:lnSpc>
            </a:pPr>
            <a:r>
              <a:rPr lang="en-US" sz="2599" u="none" strike="noStrike" dirty="0">
                <a:solidFill>
                  <a:srgbClr val="F1EAD1"/>
                </a:solidFill>
                <a:latin typeface="Arial Unicode"/>
                <a:ea typeface="Arial Unicode"/>
                <a:cs typeface="Arial Unicode"/>
                <a:sym typeface="Arial Unicode"/>
              </a:rPr>
              <a:t>);</a:t>
            </a:r>
          </a:p>
        </p:txBody>
      </p:sp>
      <p:sp>
        <p:nvSpPr>
          <p:cNvPr id="11" name="TextBox 11"/>
          <p:cNvSpPr txBox="1"/>
          <p:nvPr/>
        </p:nvSpPr>
        <p:spPr>
          <a:xfrm>
            <a:off x="845297" y="1523903"/>
            <a:ext cx="5098549"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Orders (訂單)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746892" cy="10287000"/>
            <a:chOff x="0" y="0"/>
            <a:chExt cx="2040334" cy="2709333"/>
          </a:xfrm>
        </p:grpSpPr>
        <p:sp>
          <p:nvSpPr>
            <p:cNvPr id="3" name="Freeform 3"/>
            <p:cNvSpPr/>
            <p:nvPr/>
          </p:nvSpPr>
          <p:spPr>
            <a:xfrm>
              <a:off x="0" y="0"/>
              <a:ext cx="2040334" cy="2709333"/>
            </a:xfrm>
            <a:custGeom>
              <a:avLst/>
              <a:gdLst/>
              <a:ahLst/>
              <a:cxnLst/>
              <a:rect l="l" t="t" r="r" b="b"/>
              <a:pathLst>
                <a:path w="2040334" h="2709333">
                  <a:moveTo>
                    <a:pt x="0" y="0"/>
                  </a:moveTo>
                  <a:lnTo>
                    <a:pt x="2040334" y="0"/>
                  </a:lnTo>
                  <a:lnTo>
                    <a:pt x="2040334" y="2709333"/>
                  </a:lnTo>
                  <a:lnTo>
                    <a:pt x="0" y="2709333"/>
                  </a:lnTo>
                  <a:close/>
                </a:path>
              </a:pathLst>
            </a:custGeom>
            <a:solidFill>
              <a:srgbClr val="F1EAD1"/>
            </a:solidFill>
          </p:spPr>
          <p:txBody>
            <a:bodyPr/>
            <a:lstStyle/>
            <a:p>
              <a:endParaRPr lang="zh-TW" altLang="en-US"/>
            </a:p>
          </p:txBody>
        </p:sp>
        <p:sp>
          <p:nvSpPr>
            <p:cNvPr id="4" name="TextBox 4"/>
            <p:cNvSpPr txBox="1"/>
            <p:nvPr/>
          </p:nvSpPr>
          <p:spPr>
            <a:xfrm>
              <a:off x="0" y="-47625"/>
              <a:ext cx="2040334" cy="2756958"/>
            </a:xfrm>
            <a:prstGeom prst="rect">
              <a:avLst/>
            </a:prstGeom>
          </p:spPr>
          <p:txBody>
            <a:bodyPr lIns="50800" tIns="50800" rIns="50800" bIns="50800" rtlCol="0" anchor="ctr"/>
            <a:lstStyle/>
            <a:p>
              <a:pPr algn="ctr">
                <a:lnSpc>
                  <a:spcPts val="3051"/>
                </a:lnSpc>
              </a:pPr>
              <a:endParaRPr/>
            </a:p>
          </p:txBody>
        </p:sp>
      </p:grpSp>
      <p:sp>
        <p:nvSpPr>
          <p:cNvPr id="5" name="Freeform 5"/>
          <p:cNvSpPr/>
          <p:nvPr/>
        </p:nvSpPr>
        <p:spPr>
          <a:xfrm>
            <a:off x="698554" y="1257902"/>
            <a:ext cx="6349784" cy="6956935"/>
          </a:xfrm>
          <a:custGeom>
            <a:avLst/>
            <a:gdLst/>
            <a:ahLst/>
            <a:cxnLst/>
            <a:rect l="l" t="t" r="r" b="b"/>
            <a:pathLst>
              <a:path w="6349784" h="6956935">
                <a:moveTo>
                  <a:pt x="0" y="0"/>
                </a:moveTo>
                <a:lnTo>
                  <a:pt x="6349784" y="0"/>
                </a:lnTo>
                <a:lnTo>
                  <a:pt x="6349784" y="6956935"/>
                </a:lnTo>
                <a:lnTo>
                  <a:pt x="0" y="6956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aphicFrame>
        <p:nvGraphicFramePr>
          <p:cNvPr id="6" name="Table 6"/>
          <p:cNvGraphicFramePr>
            <a:graphicFrameLocks noGrp="1"/>
          </p:cNvGraphicFramePr>
          <p:nvPr/>
        </p:nvGraphicFramePr>
        <p:xfrm>
          <a:off x="9543359" y="2323747"/>
          <a:ext cx="7022614" cy="7312264"/>
        </p:xfrm>
        <a:graphic>
          <a:graphicData uri="http://schemas.openxmlformats.org/drawingml/2006/table">
            <a:tbl>
              <a:tblPr/>
              <a:tblGrid>
                <a:gridCol w="4845657">
                  <a:extLst>
                    <a:ext uri="{9D8B030D-6E8A-4147-A177-3AD203B41FA5}">
                      <a16:colId xmlns:a16="http://schemas.microsoft.com/office/drawing/2014/main" val="20000"/>
                    </a:ext>
                  </a:extLst>
                </a:gridCol>
                <a:gridCol w="2176957">
                  <a:extLst>
                    <a:ext uri="{9D8B030D-6E8A-4147-A177-3AD203B41FA5}">
                      <a16:colId xmlns:a16="http://schemas.microsoft.com/office/drawing/2014/main" val="20001"/>
                    </a:ext>
                  </a:extLst>
                </a:gridCol>
              </a:tblGrid>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應用情境</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3</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0"/>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使用案例</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4</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1"/>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系統需求說明</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5</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2"/>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ER Diagram</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6</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3"/>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Schema</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8</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4"/>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SQL實作結果</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28</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5"/>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55</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6"/>
                  </a:ext>
                </a:extLst>
              </a:tr>
              <a:tr h="914033">
                <a:tc>
                  <a:txBody>
                    <a:bodyPr/>
                    <a:lstStyle/>
                    <a:p>
                      <a:pPr algn="l">
                        <a:lnSpc>
                          <a:spcPts val="3359"/>
                        </a:lnSpc>
                        <a:defRPr/>
                      </a:pPr>
                      <a:r>
                        <a:rPr lang="en-US" sz="2400" b="1">
                          <a:solidFill>
                            <a:srgbClr val="F1EAD1"/>
                          </a:solidFill>
                          <a:latin typeface="Arial Unicode Bold"/>
                          <a:ea typeface="Arial Unicode Bold"/>
                          <a:cs typeface="Arial Unicode Bold"/>
                          <a:sym typeface="Arial Unicode Bold"/>
                        </a:rPr>
                        <a:t>心得報告</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080"/>
                        </a:lnSpc>
                        <a:defRPr/>
                      </a:pPr>
                      <a:r>
                        <a:rPr lang="en-US" sz="2200">
                          <a:solidFill>
                            <a:srgbClr val="F1EAD1"/>
                          </a:solidFill>
                          <a:latin typeface="Arial Unicode"/>
                          <a:ea typeface="Arial Unicode"/>
                          <a:cs typeface="Arial Unicode"/>
                          <a:sym typeface="Arial Unicode"/>
                        </a:rPr>
                        <a:t>63</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7" name="Group 7"/>
          <p:cNvGrpSpPr/>
          <p:nvPr/>
        </p:nvGrpSpPr>
        <p:grpSpPr>
          <a:xfrm>
            <a:off x="186614" y="8308278"/>
            <a:ext cx="7200344" cy="720034"/>
            <a:chOff x="0" y="0"/>
            <a:chExt cx="9600459" cy="960046"/>
          </a:xfrm>
        </p:grpSpPr>
        <p:grpSp>
          <p:nvGrpSpPr>
            <p:cNvPr id="8" name="Group 8"/>
            <p:cNvGrpSpPr/>
            <p:nvPr/>
          </p:nvGrpSpPr>
          <p:grpSpPr>
            <a:xfrm>
              <a:off x="0" y="0"/>
              <a:ext cx="480023" cy="48002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 name="TextBox 10"/>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1" name="Group 11"/>
            <p:cNvGrpSpPr/>
            <p:nvPr/>
          </p:nvGrpSpPr>
          <p:grpSpPr>
            <a:xfrm>
              <a:off x="480023" y="480023"/>
              <a:ext cx="480023" cy="480023"/>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3" name="TextBox 13"/>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4" name="Group 14"/>
            <p:cNvGrpSpPr/>
            <p:nvPr/>
          </p:nvGrpSpPr>
          <p:grpSpPr>
            <a:xfrm>
              <a:off x="960046" y="0"/>
              <a:ext cx="480023" cy="480023"/>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6" name="TextBox 16"/>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7" name="Group 17"/>
            <p:cNvGrpSpPr/>
            <p:nvPr/>
          </p:nvGrpSpPr>
          <p:grpSpPr>
            <a:xfrm>
              <a:off x="1440069" y="480023"/>
              <a:ext cx="480023" cy="48002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9" name="TextBox 19"/>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0" name="Group 20"/>
            <p:cNvGrpSpPr/>
            <p:nvPr/>
          </p:nvGrpSpPr>
          <p:grpSpPr>
            <a:xfrm>
              <a:off x="1920092" y="0"/>
              <a:ext cx="480023" cy="480023"/>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2" name="TextBox 22"/>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3" name="Group 23"/>
            <p:cNvGrpSpPr/>
            <p:nvPr/>
          </p:nvGrpSpPr>
          <p:grpSpPr>
            <a:xfrm>
              <a:off x="2400115" y="480023"/>
              <a:ext cx="480023" cy="480023"/>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5" name="TextBox 25"/>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6" name="Group 26"/>
            <p:cNvGrpSpPr/>
            <p:nvPr/>
          </p:nvGrpSpPr>
          <p:grpSpPr>
            <a:xfrm>
              <a:off x="2880138" y="0"/>
              <a:ext cx="480023" cy="480023"/>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8" name="TextBox 28"/>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9" name="Group 29"/>
            <p:cNvGrpSpPr/>
            <p:nvPr/>
          </p:nvGrpSpPr>
          <p:grpSpPr>
            <a:xfrm>
              <a:off x="3360161" y="480023"/>
              <a:ext cx="480023" cy="480023"/>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1" name="TextBox 31"/>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2" name="Group 32"/>
            <p:cNvGrpSpPr/>
            <p:nvPr/>
          </p:nvGrpSpPr>
          <p:grpSpPr>
            <a:xfrm>
              <a:off x="3840184" y="0"/>
              <a:ext cx="480023" cy="480023"/>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4" name="TextBox 34"/>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5" name="Group 35"/>
            <p:cNvGrpSpPr/>
            <p:nvPr/>
          </p:nvGrpSpPr>
          <p:grpSpPr>
            <a:xfrm>
              <a:off x="4320206" y="480023"/>
              <a:ext cx="480023" cy="480023"/>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7" name="TextBox 37"/>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8" name="Group 38"/>
            <p:cNvGrpSpPr/>
            <p:nvPr/>
          </p:nvGrpSpPr>
          <p:grpSpPr>
            <a:xfrm>
              <a:off x="4800229" y="0"/>
              <a:ext cx="480023" cy="480023"/>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0" name="TextBox 40"/>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1" name="Group 41"/>
            <p:cNvGrpSpPr/>
            <p:nvPr/>
          </p:nvGrpSpPr>
          <p:grpSpPr>
            <a:xfrm>
              <a:off x="5280252" y="480023"/>
              <a:ext cx="480023" cy="480023"/>
              <a:chOff x="0" y="0"/>
              <a:chExt cx="812800" cy="812800"/>
            </a:xfrm>
          </p:grpSpPr>
          <p:sp>
            <p:nvSpPr>
              <p:cNvPr id="42" name="Freeform 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3" name="TextBox 43"/>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4" name="Group 44"/>
            <p:cNvGrpSpPr/>
            <p:nvPr/>
          </p:nvGrpSpPr>
          <p:grpSpPr>
            <a:xfrm>
              <a:off x="5760275" y="0"/>
              <a:ext cx="480023" cy="480023"/>
              <a:chOff x="0" y="0"/>
              <a:chExt cx="812800" cy="812800"/>
            </a:xfrm>
          </p:grpSpPr>
          <p:sp>
            <p:nvSpPr>
              <p:cNvPr id="45" name="Freeform 4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6" name="TextBox 46"/>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7" name="Group 47"/>
            <p:cNvGrpSpPr/>
            <p:nvPr/>
          </p:nvGrpSpPr>
          <p:grpSpPr>
            <a:xfrm>
              <a:off x="6240298" y="480023"/>
              <a:ext cx="480023" cy="480023"/>
              <a:chOff x="0" y="0"/>
              <a:chExt cx="812800" cy="812800"/>
            </a:xfrm>
          </p:grpSpPr>
          <p:sp>
            <p:nvSpPr>
              <p:cNvPr id="48" name="Freeform 4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9" name="TextBox 49"/>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0" name="Group 50"/>
            <p:cNvGrpSpPr/>
            <p:nvPr/>
          </p:nvGrpSpPr>
          <p:grpSpPr>
            <a:xfrm>
              <a:off x="6720321" y="0"/>
              <a:ext cx="480023" cy="480023"/>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2" name="TextBox 52"/>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3" name="Group 53"/>
            <p:cNvGrpSpPr/>
            <p:nvPr/>
          </p:nvGrpSpPr>
          <p:grpSpPr>
            <a:xfrm>
              <a:off x="7200344" y="480023"/>
              <a:ext cx="480023" cy="480023"/>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5" name="TextBox 55"/>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6" name="Group 56"/>
            <p:cNvGrpSpPr/>
            <p:nvPr/>
          </p:nvGrpSpPr>
          <p:grpSpPr>
            <a:xfrm>
              <a:off x="7680367" y="0"/>
              <a:ext cx="480023" cy="480023"/>
              <a:chOff x="0" y="0"/>
              <a:chExt cx="812800" cy="812800"/>
            </a:xfrm>
          </p:grpSpPr>
          <p:sp>
            <p:nvSpPr>
              <p:cNvPr id="57" name="Freeform 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8" name="TextBox 58"/>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9" name="Group 59"/>
            <p:cNvGrpSpPr/>
            <p:nvPr/>
          </p:nvGrpSpPr>
          <p:grpSpPr>
            <a:xfrm>
              <a:off x="8160390" y="480023"/>
              <a:ext cx="480023" cy="480023"/>
              <a:chOff x="0" y="0"/>
              <a:chExt cx="812800" cy="812800"/>
            </a:xfrm>
          </p:grpSpPr>
          <p:sp>
            <p:nvSpPr>
              <p:cNvPr id="60" name="Freeform 6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1" name="TextBox 61"/>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62" name="Group 62"/>
            <p:cNvGrpSpPr/>
            <p:nvPr/>
          </p:nvGrpSpPr>
          <p:grpSpPr>
            <a:xfrm>
              <a:off x="8640413" y="0"/>
              <a:ext cx="480023" cy="480023"/>
              <a:chOff x="0" y="0"/>
              <a:chExt cx="812800" cy="812800"/>
            </a:xfrm>
          </p:grpSpPr>
          <p:sp>
            <p:nvSpPr>
              <p:cNvPr id="63" name="Freeform 6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4" name="TextBox 64"/>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65" name="Group 65"/>
            <p:cNvGrpSpPr/>
            <p:nvPr/>
          </p:nvGrpSpPr>
          <p:grpSpPr>
            <a:xfrm>
              <a:off x="9120436" y="480023"/>
              <a:ext cx="480023" cy="480023"/>
              <a:chOff x="0" y="0"/>
              <a:chExt cx="812800" cy="812800"/>
            </a:xfrm>
          </p:grpSpPr>
          <p:sp>
            <p:nvSpPr>
              <p:cNvPr id="66" name="Freeform 6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7" name="TextBox 67"/>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sp>
        <p:nvSpPr>
          <p:cNvPr id="68" name="Freeform 68"/>
          <p:cNvSpPr/>
          <p:nvPr/>
        </p:nvSpPr>
        <p:spPr>
          <a:xfrm>
            <a:off x="807219" y="1800141"/>
            <a:ext cx="5959135" cy="5872456"/>
          </a:xfrm>
          <a:custGeom>
            <a:avLst/>
            <a:gdLst/>
            <a:ahLst/>
            <a:cxnLst/>
            <a:rect l="l" t="t" r="r" b="b"/>
            <a:pathLst>
              <a:path w="5959135" h="5872456">
                <a:moveTo>
                  <a:pt x="0" y="0"/>
                </a:moveTo>
                <a:lnTo>
                  <a:pt x="5959134" y="0"/>
                </a:lnTo>
                <a:lnTo>
                  <a:pt x="5959134" y="5872457"/>
                </a:lnTo>
                <a:lnTo>
                  <a:pt x="0" y="58724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9" name="Freeform 69"/>
          <p:cNvSpPr/>
          <p:nvPr/>
        </p:nvSpPr>
        <p:spPr>
          <a:xfrm>
            <a:off x="6408829" y="4930521"/>
            <a:ext cx="715048" cy="786848"/>
          </a:xfrm>
          <a:custGeom>
            <a:avLst/>
            <a:gdLst/>
            <a:ahLst/>
            <a:cxnLst/>
            <a:rect l="l" t="t" r="r" b="b"/>
            <a:pathLst>
              <a:path w="715048" h="786848">
                <a:moveTo>
                  <a:pt x="0" y="0"/>
                </a:moveTo>
                <a:lnTo>
                  <a:pt x="715049" y="0"/>
                </a:lnTo>
                <a:lnTo>
                  <a:pt x="715049" y="786848"/>
                </a:lnTo>
                <a:lnTo>
                  <a:pt x="0" y="786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0" name="Freeform 70"/>
          <p:cNvSpPr/>
          <p:nvPr/>
        </p:nvSpPr>
        <p:spPr>
          <a:xfrm>
            <a:off x="607690" y="1430743"/>
            <a:ext cx="521132" cy="573460"/>
          </a:xfrm>
          <a:custGeom>
            <a:avLst/>
            <a:gdLst/>
            <a:ahLst/>
            <a:cxnLst/>
            <a:rect l="l" t="t" r="r" b="b"/>
            <a:pathLst>
              <a:path w="521132" h="573460">
                <a:moveTo>
                  <a:pt x="0" y="0"/>
                </a:moveTo>
                <a:lnTo>
                  <a:pt x="521132" y="0"/>
                </a:lnTo>
                <a:lnTo>
                  <a:pt x="521132" y="573460"/>
                </a:lnTo>
                <a:lnTo>
                  <a:pt x="0" y="573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1" name="TextBox 71"/>
          <p:cNvSpPr txBox="1"/>
          <p:nvPr/>
        </p:nvSpPr>
        <p:spPr>
          <a:xfrm>
            <a:off x="9543359" y="1018937"/>
            <a:ext cx="7022614" cy="1057274"/>
          </a:xfrm>
          <a:prstGeom prst="rect">
            <a:avLst/>
          </a:prstGeom>
        </p:spPr>
        <p:txBody>
          <a:bodyPr lIns="0" tIns="0" rIns="0" bIns="0" rtlCol="0" anchor="t">
            <a:spAutoFit/>
          </a:bodyPr>
          <a:lstStyle/>
          <a:p>
            <a:pPr marL="0" lvl="0" indent="0" algn="ctr">
              <a:lnSpc>
                <a:spcPts val="7649"/>
              </a:lnSpc>
              <a:spcBef>
                <a:spcPct val="0"/>
              </a:spcBef>
            </a:pPr>
            <a:r>
              <a:rPr lang="en-US" sz="8499">
                <a:solidFill>
                  <a:srgbClr val="F1EAD1"/>
                </a:solidFill>
                <a:latin typeface="可画标题黑-繁"/>
                <a:ea typeface="可画标题黑-繁"/>
                <a:cs typeface="可画标题黑-繁"/>
                <a:sym typeface="可画标题黑-繁"/>
              </a:rPr>
              <a:t>目錄</a:t>
            </a:r>
          </a:p>
        </p:txBody>
      </p:sp>
      <p:sp>
        <p:nvSpPr>
          <p:cNvPr id="72" name="Freeform 72"/>
          <p:cNvSpPr/>
          <p:nvPr/>
        </p:nvSpPr>
        <p:spPr>
          <a:xfrm rot="2997849">
            <a:off x="6174222" y="984033"/>
            <a:ext cx="922239" cy="893419"/>
          </a:xfrm>
          <a:custGeom>
            <a:avLst/>
            <a:gdLst/>
            <a:ahLst/>
            <a:cxnLst/>
            <a:rect l="l" t="t" r="r" b="b"/>
            <a:pathLst>
              <a:path w="922239" h="893419">
                <a:moveTo>
                  <a:pt x="0" y="0"/>
                </a:moveTo>
                <a:lnTo>
                  <a:pt x="922239" y="0"/>
                </a:lnTo>
                <a:lnTo>
                  <a:pt x="922239" y="893419"/>
                </a:lnTo>
                <a:lnTo>
                  <a:pt x="0" y="8934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3" name="Freeform 73"/>
          <p:cNvSpPr/>
          <p:nvPr/>
        </p:nvSpPr>
        <p:spPr>
          <a:xfrm rot="223226">
            <a:off x="211478" y="5743090"/>
            <a:ext cx="818528" cy="792949"/>
          </a:xfrm>
          <a:custGeom>
            <a:avLst/>
            <a:gdLst/>
            <a:ahLst/>
            <a:cxnLst/>
            <a:rect l="l" t="t" r="r" b="b"/>
            <a:pathLst>
              <a:path w="818528" h="792949">
                <a:moveTo>
                  <a:pt x="0" y="0"/>
                </a:moveTo>
                <a:lnTo>
                  <a:pt x="818528" y="0"/>
                </a:lnTo>
                <a:lnTo>
                  <a:pt x="818528" y="792949"/>
                </a:lnTo>
                <a:lnTo>
                  <a:pt x="0" y="792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143092"/>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a:t>
            </a:r>
            <a:r>
              <a:rPr lang="en-US" sz="2999" dirty="0" err="1">
                <a:solidFill>
                  <a:srgbClr val="F1EAD1"/>
                </a:solidFill>
                <a:latin typeface="Arial Unicode"/>
                <a:ea typeface="Arial Unicode"/>
                <a:cs typeface="Arial Unicode"/>
                <a:sym typeface="Arial Unicode"/>
              </a:rPr>
              <a:t>Order_Items</a:t>
            </a:r>
            <a:r>
              <a:rPr lang="en-US" sz="2999" dirty="0">
                <a:solidFill>
                  <a:srgbClr val="F1EAD1"/>
                </a:solidFill>
                <a:latin typeface="Arial Unicode"/>
                <a:ea typeface="Arial Unicode"/>
                <a:cs typeface="Arial Unicode"/>
                <a:sym typeface="Arial Unicode"/>
              </a:rPr>
              <a:t>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order_item_id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order_id</a:t>
            </a:r>
            <a:r>
              <a:rPr lang="en-US" sz="2999" u="none" strike="noStrike" dirty="0">
                <a:solidFill>
                  <a:srgbClr val="F1EAD1"/>
                </a:solidFill>
                <a:latin typeface="Arial Unicode"/>
                <a:ea typeface="Arial Unicode"/>
                <a:cs typeface="Arial Unicode"/>
                <a:sym typeface="Arial Unicode"/>
              </a:rPr>
              <a:t> INT UNSIGNED NOT NULL,</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 INT UNSIGNED NOT NULL,</a:t>
            </a:r>
          </a:p>
          <a:p>
            <a:pPr>
              <a:lnSpc>
                <a:spcPts val="3749"/>
              </a:lnSpc>
            </a:pPr>
            <a:r>
              <a:rPr lang="en-US" sz="2999" u="none" strike="noStrike" dirty="0">
                <a:solidFill>
                  <a:srgbClr val="F1EAD1"/>
                </a:solidFill>
                <a:latin typeface="Arial Unicode"/>
                <a:ea typeface="Arial Unicode"/>
                <a:cs typeface="Arial Unicode"/>
                <a:sym typeface="Arial Unicode"/>
              </a:rPr>
              <a:t>    quantity INT</a:t>
            </a:r>
            <a:r>
              <a:rPr lang="en-US" altLang="zh-TW" sz="2999" dirty="0">
                <a:solidFill>
                  <a:srgbClr val="F1EAD1"/>
                </a:solidFill>
                <a:latin typeface="Arial Unicode"/>
                <a:ea typeface="Arial Unicode"/>
                <a:cs typeface="Arial Unicode"/>
                <a:sym typeface="Arial Unicode"/>
              </a:rPr>
              <a:t> UNSIGNED</a:t>
            </a:r>
            <a:r>
              <a:rPr lang="en-US" sz="2999" u="none" strike="noStrike" dirty="0">
                <a:solidFill>
                  <a:srgbClr val="F1EAD1"/>
                </a:solidFill>
                <a:latin typeface="Arial Unicode"/>
                <a:ea typeface="Arial Unicode"/>
                <a:cs typeface="Arial Unicode"/>
                <a:sym typeface="Arial Unicode"/>
              </a:rPr>
              <a:t> NOT NULL CHECK (quantity &gt; 0),</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order_item_id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order_id</a:t>
            </a:r>
            <a:r>
              <a:rPr lang="en-US" sz="2999" u="none" strike="noStrike" dirty="0">
                <a:solidFill>
                  <a:srgbClr val="F1EAD1"/>
                </a:solidFill>
                <a:latin typeface="Arial Unicode"/>
                <a:ea typeface="Arial Unicode"/>
                <a:cs typeface="Arial Unicode"/>
                <a:sym typeface="Arial Unicode"/>
              </a:rPr>
              <a:t>) REFERENCES Orders(</a:t>
            </a:r>
            <a:r>
              <a:rPr lang="en-US" sz="2999" u="none" strike="noStrike" dirty="0" err="1">
                <a:solidFill>
                  <a:srgbClr val="F1EAD1"/>
                </a:solidFill>
                <a:latin typeface="Arial Unicode"/>
                <a:ea typeface="Arial Unicode"/>
                <a:cs typeface="Arial Unicode"/>
                <a:sym typeface="Arial Unicode"/>
              </a:rPr>
              <a:t>order_id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 REFERENCES </a:t>
            </a:r>
            <a:r>
              <a:rPr lang="en-US" sz="2999" u="none" strike="noStrike" dirty="0" err="1">
                <a:solidFill>
                  <a:srgbClr val="F1EAD1"/>
                </a:solidFill>
                <a:latin typeface="Arial Unicode"/>
                <a:ea typeface="Arial Unicode"/>
                <a:cs typeface="Arial Unicode"/>
                <a:sym typeface="Arial Unicode"/>
              </a:rPr>
              <a:t>Menu_Items</a:t>
            </a:r>
            <a:r>
              <a:rPr lang="en-US" sz="2999" u="none" strike="noStrike" dirty="0">
                <a:solidFill>
                  <a:srgbClr val="F1EAD1"/>
                </a:solidFill>
                <a:latin typeface="Arial Unicode"/>
                <a:ea typeface="Arial Unicode"/>
                <a:cs typeface="Arial Unicode"/>
                <a:sym typeface="Arial Unicode"/>
              </a:rPr>
              <a:t>(</a:t>
            </a:r>
            <a:r>
              <a:rPr lang="en-US" sz="2999" u="none" strike="noStrike" dirty="0" err="1">
                <a:solidFill>
                  <a:srgbClr val="F1EAD1"/>
                </a:solidFill>
                <a:latin typeface="Arial Unicode"/>
                <a:ea typeface="Arial Unicode"/>
                <a:cs typeface="Arial Unicode"/>
                <a:sym typeface="Arial Unicode"/>
              </a:rPr>
              <a:t>item_id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618232" y="1654731"/>
            <a:ext cx="8613554"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Order_Items(訂單品項)</a:t>
            </a:r>
          </a:p>
        </p:txBody>
      </p:sp>
      <p:graphicFrame>
        <p:nvGraphicFramePr>
          <p:cNvPr id="11" name="Table 11"/>
          <p:cNvGraphicFramePr>
            <a:graphicFrameLocks noGrp="1"/>
          </p:cNvGraphicFramePr>
          <p:nvPr>
            <p:extLst>
              <p:ext uri="{D42A27DB-BD31-4B8C-83A1-F6EECF244321}">
                <p14:modId xmlns:p14="http://schemas.microsoft.com/office/powerpoint/2010/main" val="4087347553"/>
              </p:ext>
            </p:extLst>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02778">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order_item_id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order_id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Orders(order_id)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148">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item_id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 UNSIGNED</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參照 Menu_Items(item_id)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91705">
                <a:tc>
                  <a:txBody>
                    <a:bodyPr/>
                    <a:lstStyle/>
                    <a:p>
                      <a:pPr algn="ctr">
                        <a:lnSpc>
                          <a:spcPts val="2520"/>
                        </a:lnSpc>
                        <a:defRPr/>
                      </a:pPr>
                      <a:r>
                        <a:rPr lang="en-US" sz="1800" b="1">
                          <a:solidFill>
                            <a:srgbClr val="FFFFFF"/>
                          </a:solidFill>
                          <a:latin typeface="Arimo Bold"/>
                          <a:ea typeface="Arimo Bold"/>
                          <a:cs typeface="Arimo Bold"/>
                          <a:sym typeface="Arimo Bold"/>
                        </a:rPr>
                        <a:t>quantity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a:t>
                      </a:r>
                      <a:r>
                        <a:rPr lang="zh-TW" altLang="en-US" sz="1800" b="1" dirty="0">
                          <a:solidFill>
                            <a:srgbClr val="FFFFFF"/>
                          </a:solidFill>
                          <a:latin typeface="Arimo Bold"/>
                          <a:ea typeface="Arimo Bold"/>
                          <a:cs typeface="Arimo Bold"/>
                          <a:sym typeface="Arimo Bold"/>
                        </a:rPr>
                        <a:t> </a:t>
                      </a:r>
                      <a:r>
                        <a:rPr lang="en-US" altLang="zh-TW" sz="1800" b="1" kern="1200" dirty="0">
                          <a:solidFill>
                            <a:srgbClr val="FFFFFF"/>
                          </a:solidFill>
                          <a:latin typeface="Arimo Bold"/>
                          <a:ea typeface="Arimo Bold"/>
                          <a:cs typeface="Arimo Bold"/>
                          <a:sym typeface="Arimo Bold"/>
                        </a:rPr>
                        <a:t>UNSIGNED</a:t>
                      </a:r>
                      <a:endParaRPr lang="en-US" sz="1800" b="1" kern="1200" dirty="0">
                        <a:solidFill>
                          <a:srgbClr val="FFFFFF"/>
                        </a:solidFill>
                        <a:latin typeface="Arimo Bold"/>
                        <a:ea typeface="Arimo Bold"/>
                        <a:cs typeface="Arimo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err="1">
                          <a:solidFill>
                            <a:srgbClr val="FFFFFF"/>
                          </a:solidFill>
                          <a:latin typeface="Noto Sans T Chinese"/>
                          <a:ea typeface="Noto Sans T Chinese"/>
                          <a:cs typeface="Noto Sans T Chinese"/>
                          <a:sym typeface="Noto Sans T Chinese"/>
                        </a:rPr>
                        <a:t>必須大於</a:t>
                      </a:r>
                      <a:r>
                        <a:rPr lang="en-US" sz="1800" dirty="0">
                          <a:solidFill>
                            <a:srgbClr val="FFFFFF"/>
                          </a:solidFill>
                          <a:latin typeface="Noto Sans T Chinese"/>
                          <a:ea typeface="Noto Sans T Chinese"/>
                          <a:cs typeface="Noto Sans T Chinese"/>
                          <a:sym typeface="Noto Sans T Chinese"/>
                        </a:rPr>
                        <a:t> 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524625"/>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Payments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payment_id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order_id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payment_method ENUM('Cash', 'Credit Card', 'online payment') NOT NULL,</a:t>
            </a:r>
          </a:p>
          <a:p>
            <a:pPr algn="l">
              <a:lnSpc>
                <a:spcPts val="3749"/>
              </a:lnSpc>
            </a:pPr>
            <a:r>
              <a:rPr lang="en-US" sz="2999" u="none" strike="noStrike">
                <a:solidFill>
                  <a:srgbClr val="F1EAD1"/>
                </a:solidFill>
                <a:latin typeface="Arial Unicode"/>
                <a:ea typeface="Arial Unicode"/>
                <a:cs typeface="Arial Unicode"/>
                <a:sym typeface="Arial Unicode"/>
              </a:rPr>
              <a:t>    payment_status ENUM('Paid', 'Pending', 'Failed') NOT NULL,</a:t>
            </a:r>
          </a:p>
          <a:p>
            <a:pPr algn="l">
              <a:lnSpc>
                <a:spcPts val="3749"/>
              </a:lnSpc>
            </a:pPr>
            <a:r>
              <a:rPr lang="en-US" sz="2999" u="none" strike="noStrike">
                <a:solidFill>
                  <a:srgbClr val="F1EAD1"/>
                </a:solidFill>
                <a:latin typeface="Arial Unicode"/>
                <a:ea typeface="Arial Unicode"/>
                <a:cs typeface="Arial Unicode"/>
                <a:sym typeface="Arial Unicode"/>
              </a:rPr>
              <a:t>    payment_time TIMESTAMP DEFAULT CURRENT_TIMESTAMP,</a:t>
            </a:r>
          </a:p>
          <a:p>
            <a:pPr algn="l">
              <a:lnSpc>
                <a:spcPts val="3749"/>
              </a:lnSpc>
            </a:pPr>
            <a:r>
              <a:rPr lang="en-US" sz="2999" u="none" strike="noStrike">
                <a:solidFill>
                  <a:srgbClr val="F1EAD1"/>
                </a:solidFill>
                <a:latin typeface="Arial Unicode"/>
                <a:ea typeface="Arial Unicode"/>
                <a:cs typeface="Arial Unicode"/>
                <a:sym typeface="Arial Unicode"/>
              </a:rPr>
              <a:t>    PRIMARY KEY (payment_id),</a:t>
            </a:r>
          </a:p>
          <a:p>
            <a:pPr algn="l">
              <a:lnSpc>
                <a:spcPts val="3749"/>
              </a:lnSpc>
            </a:pPr>
            <a:r>
              <a:rPr lang="en-US" sz="2999" u="none" strike="noStrike">
                <a:solidFill>
                  <a:srgbClr val="F1EAD1"/>
                </a:solidFill>
                <a:latin typeface="Arial Unicode"/>
                <a:ea typeface="Arial Unicode"/>
                <a:cs typeface="Arial Unicode"/>
                <a:sym typeface="Arial Unicode"/>
              </a:rPr>
              <a:t>    FOREIGN KEY (order_id) REFERENCES Orders(order_id)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762999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Payments (付款方式)</a:t>
            </a:r>
          </a:p>
        </p:txBody>
      </p:sp>
      <p:graphicFrame>
        <p:nvGraphicFramePr>
          <p:cNvPr id="11" name="Table 11"/>
          <p:cNvGraphicFramePr>
            <a:graphicFrameLocks noGrp="1"/>
          </p:cNvGraphicFramePr>
          <p:nvPr/>
        </p:nvGraphicFramePr>
        <p:xfrm>
          <a:off x="9144000" y="1477066"/>
          <a:ext cx="8525769" cy="8106813"/>
        </p:xfrm>
        <a:graphic>
          <a:graphicData uri="http://schemas.openxmlformats.org/drawingml/2006/table">
            <a:tbl>
              <a:tblPr/>
              <a:tblGrid>
                <a:gridCol w="1917163">
                  <a:extLst>
                    <a:ext uri="{9D8B030D-6E8A-4147-A177-3AD203B41FA5}">
                      <a16:colId xmlns:a16="http://schemas.microsoft.com/office/drawing/2014/main" val="20000"/>
                    </a:ext>
                  </a:extLst>
                </a:gridCol>
                <a:gridCol w="2540077">
                  <a:extLst>
                    <a:ext uri="{9D8B030D-6E8A-4147-A177-3AD203B41FA5}">
                      <a16:colId xmlns:a16="http://schemas.microsoft.com/office/drawing/2014/main" val="20001"/>
                    </a:ext>
                  </a:extLst>
                </a:gridCol>
                <a:gridCol w="1082414">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payment_id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10117">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order_id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Orders(order_id)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067115">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payment_</a:t>
                      </a:r>
                      <a:endParaRPr lang="en-US" sz="1100"/>
                    </a:p>
                    <a:p>
                      <a:pPr algn="ctr">
                        <a:lnSpc>
                          <a:spcPts val="2520"/>
                        </a:lnSpc>
                      </a:pPr>
                      <a:r>
                        <a:rPr lang="en-US" sz="1800" b="1">
                          <a:solidFill>
                            <a:srgbClr val="FFFFFF"/>
                          </a:solidFill>
                          <a:latin typeface="Open Sauce Bold"/>
                          <a:ea typeface="Open Sauce Bold"/>
                          <a:cs typeface="Open Sauce Bold"/>
                          <a:sym typeface="Open Sauce Bold"/>
                        </a:rPr>
                        <a:t>method</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ENUM('Cash','Credit Card','online payment')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列舉型別，限定為：Cash、Credit Card、online payment，不可填入其他未定義的值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02138">
                <a:tc>
                  <a:txBody>
                    <a:bodyPr/>
                    <a:lstStyle/>
                    <a:p>
                      <a:pPr algn="ctr">
                        <a:lnSpc>
                          <a:spcPts val="2520"/>
                        </a:lnSpc>
                        <a:defRPr/>
                      </a:pPr>
                      <a:r>
                        <a:rPr lang="en-US" sz="1800" b="1">
                          <a:solidFill>
                            <a:srgbClr val="FFFFFF"/>
                          </a:solidFill>
                          <a:latin typeface="Arimo Bold"/>
                          <a:ea typeface="Arimo Bold"/>
                          <a:cs typeface="Arimo Bold"/>
                          <a:sym typeface="Arimo Bold"/>
                        </a:rPr>
                        <a:t>payment_</a:t>
                      </a:r>
                      <a:endParaRPr lang="en-US" sz="1100"/>
                    </a:p>
                    <a:p>
                      <a:pPr algn="ctr">
                        <a:lnSpc>
                          <a:spcPts val="2520"/>
                        </a:lnSpc>
                      </a:pPr>
                      <a:r>
                        <a:rPr lang="en-US" sz="1800" b="1">
                          <a:solidFill>
                            <a:srgbClr val="FFFFFF"/>
                          </a:solidFill>
                          <a:latin typeface="Arimo Bold"/>
                          <a:ea typeface="Arimo Bold"/>
                          <a:cs typeface="Arimo Bold"/>
                          <a:sym typeface="Arimo Bold"/>
                        </a:rPr>
                        <a:t>status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ENUM('Paid','Pending','Failed')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列舉型別，限定為：Paid、Pending、Failed，不可填入其他未定義的值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524625"/>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Payments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payment_id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order_id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payment_method ENUM('Cash', 'Credit Card', 'online payment') NOT NULL,</a:t>
            </a:r>
          </a:p>
          <a:p>
            <a:pPr algn="l">
              <a:lnSpc>
                <a:spcPts val="3749"/>
              </a:lnSpc>
            </a:pPr>
            <a:r>
              <a:rPr lang="en-US" sz="2999" u="none" strike="noStrike">
                <a:solidFill>
                  <a:srgbClr val="F1EAD1"/>
                </a:solidFill>
                <a:latin typeface="Arial Unicode"/>
                <a:ea typeface="Arial Unicode"/>
                <a:cs typeface="Arial Unicode"/>
                <a:sym typeface="Arial Unicode"/>
              </a:rPr>
              <a:t>    payment_status ENUM('Paid', 'Pending', 'Failed') NOT NULL,</a:t>
            </a:r>
          </a:p>
          <a:p>
            <a:pPr algn="l">
              <a:lnSpc>
                <a:spcPts val="3749"/>
              </a:lnSpc>
            </a:pPr>
            <a:r>
              <a:rPr lang="en-US" sz="2999" u="none" strike="noStrike">
                <a:solidFill>
                  <a:srgbClr val="F1EAD1"/>
                </a:solidFill>
                <a:latin typeface="Arial Unicode"/>
                <a:ea typeface="Arial Unicode"/>
                <a:cs typeface="Arial Unicode"/>
                <a:sym typeface="Arial Unicode"/>
              </a:rPr>
              <a:t>    payment_time TIMESTAMP DEFAULT CURRENT_TIMESTAMP,</a:t>
            </a:r>
          </a:p>
          <a:p>
            <a:pPr algn="l">
              <a:lnSpc>
                <a:spcPts val="3749"/>
              </a:lnSpc>
            </a:pPr>
            <a:r>
              <a:rPr lang="en-US" sz="2999" u="none" strike="noStrike">
                <a:solidFill>
                  <a:srgbClr val="F1EAD1"/>
                </a:solidFill>
                <a:latin typeface="Arial Unicode"/>
                <a:ea typeface="Arial Unicode"/>
                <a:cs typeface="Arial Unicode"/>
                <a:sym typeface="Arial Unicode"/>
              </a:rPr>
              <a:t>    PRIMARY KEY (payment_id),</a:t>
            </a:r>
          </a:p>
          <a:p>
            <a:pPr algn="l">
              <a:lnSpc>
                <a:spcPts val="3749"/>
              </a:lnSpc>
            </a:pPr>
            <a:r>
              <a:rPr lang="en-US" sz="2999" u="none" strike="noStrike">
                <a:solidFill>
                  <a:srgbClr val="F1EAD1"/>
                </a:solidFill>
                <a:latin typeface="Arial Unicode"/>
                <a:ea typeface="Arial Unicode"/>
                <a:cs typeface="Arial Unicode"/>
                <a:sym typeface="Arial Unicode"/>
              </a:rPr>
              <a:t>    FOREIGN KEY (order_id) REFERENCES Orders(order_id)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5469398"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Payments </a:t>
            </a:r>
          </a:p>
        </p:txBody>
      </p:sp>
      <p:graphicFrame>
        <p:nvGraphicFramePr>
          <p:cNvPr id="11" name="Table 11"/>
          <p:cNvGraphicFramePr>
            <a:graphicFrameLocks noGrp="1"/>
          </p:cNvGraphicFramePr>
          <p:nvPr/>
        </p:nvGraphicFramePr>
        <p:xfrm>
          <a:off x="9144000" y="1477066"/>
          <a:ext cx="8525769" cy="8106813"/>
        </p:xfrm>
        <a:graphic>
          <a:graphicData uri="http://schemas.openxmlformats.org/drawingml/2006/table">
            <a:tbl>
              <a:tblPr/>
              <a:tblGrid>
                <a:gridCol w="2046733">
                  <a:extLst>
                    <a:ext uri="{9D8B030D-6E8A-4147-A177-3AD203B41FA5}">
                      <a16:colId xmlns:a16="http://schemas.microsoft.com/office/drawing/2014/main" val="20000"/>
                    </a:ext>
                  </a:extLst>
                </a:gridCol>
                <a:gridCol w="2410507">
                  <a:extLst>
                    <a:ext uri="{9D8B030D-6E8A-4147-A177-3AD203B41FA5}">
                      <a16:colId xmlns:a16="http://schemas.microsoft.com/office/drawing/2014/main" val="20001"/>
                    </a:ext>
                  </a:extLst>
                </a:gridCol>
                <a:gridCol w="1082414">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7082826">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payment_time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時間格式，預設為系統目前時間（CURRENT_TIMESTAMP）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TextBox 12"/>
          <p:cNvSpPr txBox="1"/>
          <p:nvPr/>
        </p:nvSpPr>
        <p:spPr>
          <a:xfrm>
            <a:off x="845297" y="1523903"/>
            <a:ext cx="762999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Payments (付款方式)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057900"/>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Staff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staff_id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user_id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position ENUM('Waiter', 'Chef', 'Manager') NOT NULL,</a:t>
            </a:r>
          </a:p>
          <a:p>
            <a:pPr algn="l">
              <a:lnSpc>
                <a:spcPts val="3749"/>
              </a:lnSpc>
            </a:pPr>
            <a:r>
              <a:rPr lang="en-US" sz="2999" u="none" strike="noStrike">
                <a:solidFill>
                  <a:srgbClr val="F1EAD1"/>
                </a:solidFill>
                <a:latin typeface="Arial Unicode"/>
                <a:ea typeface="Arial Unicode"/>
                <a:cs typeface="Arial Unicode"/>
                <a:sym typeface="Arial Unicode"/>
              </a:rPr>
              <a:t>    salary INT NOT NULL CHECK (salary &gt; 0),</a:t>
            </a:r>
          </a:p>
          <a:p>
            <a:pPr algn="l">
              <a:lnSpc>
                <a:spcPts val="3749"/>
              </a:lnSpc>
            </a:pPr>
            <a:r>
              <a:rPr lang="en-US" sz="2999" u="none" strike="noStrike">
                <a:solidFill>
                  <a:srgbClr val="F1EAD1"/>
                </a:solidFill>
                <a:latin typeface="Arial Unicode"/>
                <a:ea typeface="Arial Unicode"/>
                <a:cs typeface="Arial Unicode"/>
                <a:sym typeface="Arial Unicode"/>
              </a:rPr>
              <a:t>    hire_date TIMESTAMP DEFAULT CURRENT_TIMESTAMP,</a:t>
            </a:r>
          </a:p>
          <a:p>
            <a:pPr algn="l">
              <a:lnSpc>
                <a:spcPts val="3749"/>
              </a:lnSpc>
            </a:pPr>
            <a:r>
              <a:rPr lang="en-US" sz="2999" u="none" strike="noStrike">
                <a:solidFill>
                  <a:srgbClr val="F1EAD1"/>
                </a:solidFill>
                <a:latin typeface="Arial Unicode"/>
                <a:ea typeface="Arial Unicode"/>
                <a:cs typeface="Arial Unicode"/>
                <a:sym typeface="Arial Unicode"/>
              </a:rPr>
              <a:t>    PRIMARY KEY (staff_id),</a:t>
            </a:r>
          </a:p>
          <a:p>
            <a:pPr algn="l">
              <a:lnSpc>
                <a:spcPts val="3749"/>
              </a:lnSpc>
            </a:pPr>
            <a:r>
              <a:rPr lang="en-US" sz="2999" u="none" strike="noStrike">
                <a:solidFill>
                  <a:srgbClr val="F1EAD1"/>
                </a:solidFill>
                <a:latin typeface="Arial Unicode"/>
                <a:ea typeface="Arial Unicode"/>
                <a:cs typeface="Arial Unicode"/>
                <a:sym typeface="Arial Unicode"/>
              </a:rPr>
              <a:t>    FOREIGN KEY (user_id) REFERENCES Users(user_id)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448728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Staff (員工)</a:t>
            </a:r>
          </a:p>
        </p:txBody>
      </p:sp>
      <p:graphicFrame>
        <p:nvGraphicFramePr>
          <p:cNvPr id="11" name="Table 11"/>
          <p:cNvGraphicFramePr>
            <a:graphicFrameLocks noGrp="1"/>
          </p:cNvGraphicFramePr>
          <p:nvPr>
            <p:extLst>
              <p:ext uri="{D42A27DB-BD31-4B8C-83A1-F6EECF244321}">
                <p14:modId xmlns:p14="http://schemas.microsoft.com/office/powerpoint/2010/main" val="1590697325"/>
              </p:ext>
            </p:extLst>
          </p:nvPr>
        </p:nvGraphicFramePr>
        <p:xfrm>
          <a:off x="9144000" y="1477066"/>
          <a:ext cx="8525768" cy="8109251"/>
        </p:xfrm>
        <a:graphic>
          <a:graphicData uri="http://schemas.openxmlformats.org/drawingml/2006/table">
            <a:tbl>
              <a:tblPr/>
              <a:tblGrid>
                <a:gridCol w="2046733">
                  <a:extLst>
                    <a:ext uri="{9D8B030D-6E8A-4147-A177-3AD203B41FA5}">
                      <a16:colId xmlns:a16="http://schemas.microsoft.com/office/drawing/2014/main" val="20000"/>
                    </a:ext>
                  </a:extLst>
                </a:gridCol>
                <a:gridCol w="2329525">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6">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3">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staff_id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5">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Users(user_id)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067112">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position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ENUM('Waiter','Chef','Manager')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列舉型別，限定為：Waiter、Chef、Manager，不可填入其他未定義的值</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848185">
                <a:tc>
                  <a:txBody>
                    <a:bodyPr/>
                    <a:lstStyle/>
                    <a:p>
                      <a:pPr algn="ctr">
                        <a:lnSpc>
                          <a:spcPts val="2520"/>
                        </a:lnSpc>
                        <a:defRPr/>
                      </a:pPr>
                      <a:r>
                        <a:rPr lang="en-US" sz="1800" b="1">
                          <a:solidFill>
                            <a:srgbClr val="FFFFFF"/>
                          </a:solidFill>
                          <a:latin typeface="Arimo Bold"/>
                          <a:ea typeface="Arimo Bold"/>
                          <a:cs typeface="Arimo Bold"/>
                          <a:sym typeface="Arimo Bold"/>
                        </a:rPr>
                        <a:t>salary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a:t>
                      </a:r>
                      <a:r>
                        <a:rPr lang="zh-TW" altLang="en-US" sz="1800" b="1" dirty="0">
                          <a:solidFill>
                            <a:srgbClr val="FFFFFF"/>
                          </a:solidFill>
                          <a:latin typeface="Arimo Bold"/>
                          <a:ea typeface="Arimo Bold"/>
                          <a:cs typeface="Arimo Bold"/>
                          <a:sym typeface="Arimo Bold"/>
                        </a:rPr>
                        <a:t> </a:t>
                      </a:r>
                      <a:r>
                        <a:rPr lang="en-US" altLang="zh-TW" sz="1800" b="1" kern="1200" dirty="0">
                          <a:solidFill>
                            <a:srgbClr val="FFFFFF"/>
                          </a:solidFill>
                          <a:latin typeface="Arimo Bold"/>
                          <a:ea typeface="Arimo Bold"/>
                          <a:cs typeface="Arimo Bold"/>
                          <a:sym typeface="Arimo Bold"/>
                        </a:rPr>
                        <a:t>UNSIGNED</a:t>
                      </a:r>
                      <a:endParaRPr lang="en-US" sz="1800" b="1" kern="1200" dirty="0">
                        <a:solidFill>
                          <a:srgbClr val="FFFFFF"/>
                        </a:solidFill>
                        <a:latin typeface="Arimo Bold"/>
                        <a:ea typeface="Arimo Bold"/>
                        <a:cs typeface="Arimo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err="1">
                          <a:solidFill>
                            <a:srgbClr val="FFFFFF"/>
                          </a:solidFill>
                          <a:latin typeface="Noto Sans T Chinese"/>
                          <a:ea typeface="Noto Sans T Chinese"/>
                          <a:cs typeface="Noto Sans T Chinese"/>
                          <a:sym typeface="Noto Sans T Chinese"/>
                        </a:rPr>
                        <a:t>整數型別，必須大於</a:t>
                      </a:r>
                      <a:r>
                        <a:rPr lang="en-US" sz="1800" dirty="0">
                          <a:solidFill>
                            <a:srgbClr val="FFFFFF"/>
                          </a:solidFill>
                          <a:latin typeface="Noto Sans T Chinese"/>
                          <a:ea typeface="Noto Sans T Chinese"/>
                          <a:cs typeface="Noto Sans T Chinese"/>
                          <a:sym typeface="Noto Sans T Chinese"/>
                        </a:rPr>
                        <a:t> 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6057900"/>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Staff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staff_id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user_id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position ENUM('Waiter', 'Chef', 'Manager') NOT NULL,</a:t>
            </a:r>
          </a:p>
          <a:p>
            <a:pPr algn="l">
              <a:lnSpc>
                <a:spcPts val="3749"/>
              </a:lnSpc>
            </a:pPr>
            <a:r>
              <a:rPr lang="en-US" sz="2999" u="none" strike="noStrike">
                <a:solidFill>
                  <a:srgbClr val="F1EAD1"/>
                </a:solidFill>
                <a:latin typeface="Arial Unicode"/>
                <a:ea typeface="Arial Unicode"/>
                <a:cs typeface="Arial Unicode"/>
                <a:sym typeface="Arial Unicode"/>
              </a:rPr>
              <a:t>    salary INT NOT NULL CHECK (salary &gt; 0),</a:t>
            </a:r>
          </a:p>
          <a:p>
            <a:pPr algn="l">
              <a:lnSpc>
                <a:spcPts val="3749"/>
              </a:lnSpc>
            </a:pPr>
            <a:r>
              <a:rPr lang="en-US" sz="2999" u="none" strike="noStrike">
                <a:solidFill>
                  <a:srgbClr val="F1EAD1"/>
                </a:solidFill>
                <a:latin typeface="Arial Unicode"/>
                <a:ea typeface="Arial Unicode"/>
                <a:cs typeface="Arial Unicode"/>
                <a:sym typeface="Arial Unicode"/>
              </a:rPr>
              <a:t>    hire_date TIMESTAMP DEFAULT CURRENT_TIMESTAMP,</a:t>
            </a:r>
          </a:p>
          <a:p>
            <a:pPr algn="l">
              <a:lnSpc>
                <a:spcPts val="3749"/>
              </a:lnSpc>
            </a:pPr>
            <a:r>
              <a:rPr lang="en-US" sz="2999" u="none" strike="noStrike">
                <a:solidFill>
                  <a:srgbClr val="F1EAD1"/>
                </a:solidFill>
                <a:latin typeface="Arial Unicode"/>
                <a:ea typeface="Arial Unicode"/>
                <a:cs typeface="Arial Unicode"/>
                <a:sym typeface="Arial Unicode"/>
              </a:rPr>
              <a:t>    PRIMARY KEY (staff_id),</a:t>
            </a:r>
          </a:p>
          <a:p>
            <a:pPr algn="l">
              <a:lnSpc>
                <a:spcPts val="3749"/>
              </a:lnSpc>
            </a:pPr>
            <a:r>
              <a:rPr lang="en-US" sz="2999" u="none" strike="noStrike">
                <a:solidFill>
                  <a:srgbClr val="F1EAD1"/>
                </a:solidFill>
                <a:latin typeface="Arial Unicode"/>
                <a:ea typeface="Arial Unicode"/>
                <a:cs typeface="Arial Unicode"/>
                <a:sym typeface="Arial Unicode"/>
              </a:rPr>
              <a:t>    FOREIGN KEY (user_id) REFERENCES Users(user_id)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graphicFrame>
        <p:nvGraphicFramePr>
          <p:cNvPr id="10" name="Table 10"/>
          <p:cNvGraphicFramePr>
            <a:graphicFrameLocks noGrp="1"/>
          </p:cNvGraphicFramePr>
          <p:nvPr/>
        </p:nvGraphicFramePr>
        <p:xfrm>
          <a:off x="9144000" y="1477066"/>
          <a:ext cx="8525768" cy="8106813"/>
        </p:xfrm>
        <a:graphic>
          <a:graphicData uri="http://schemas.openxmlformats.org/drawingml/2006/table">
            <a:tbl>
              <a:tblPr/>
              <a:tblGrid>
                <a:gridCol w="2046733">
                  <a:extLst>
                    <a:ext uri="{9D8B030D-6E8A-4147-A177-3AD203B41FA5}">
                      <a16:colId xmlns:a16="http://schemas.microsoft.com/office/drawing/2014/main" val="20000"/>
                    </a:ext>
                  </a:extLst>
                </a:gridCol>
                <a:gridCol w="2329525">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7082826">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hire_date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時間格式，預設為系統目前時間（CURRENT_TIMESTAMP）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TextBox 11"/>
          <p:cNvSpPr txBox="1"/>
          <p:nvPr/>
        </p:nvSpPr>
        <p:spPr>
          <a:xfrm>
            <a:off x="845297" y="1523903"/>
            <a:ext cx="4487287"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Staff (員工)</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4657725"/>
          </a:xfrm>
          <a:prstGeom prst="rect">
            <a:avLst/>
          </a:prstGeom>
        </p:spPr>
        <p:txBody>
          <a:bodyPr lIns="0" tIns="0" rIns="0" bIns="0" rtlCol="0" anchor="t">
            <a:spAutoFit/>
          </a:bodyPr>
          <a:lstStyle/>
          <a:p>
            <a:pPr algn="l">
              <a:lnSpc>
                <a:spcPts val="3749"/>
              </a:lnSpc>
            </a:pPr>
            <a:r>
              <a:rPr lang="en-US" sz="2999">
                <a:solidFill>
                  <a:srgbClr val="F1EAD1"/>
                </a:solidFill>
                <a:latin typeface="Arial Unicode"/>
                <a:ea typeface="Arial Unicode"/>
                <a:cs typeface="Arial Unicode"/>
                <a:sym typeface="Arial Unicode"/>
              </a:rPr>
              <a:t>CREATE TABLE Attendance (</a:t>
            </a:r>
          </a:p>
          <a:p>
            <a:pPr algn="l">
              <a:lnSpc>
                <a:spcPts val="3749"/>
              </a:lnSpc>
            </a:pPr>
            <a:r>
              <a:rPr lang="en-US" sz="2999">
                <a:solidFill>
                  <a:srgbClr val="F1EAD1"/>
                </a:solidFill>
                <a:latin typeface="Arial Unicode"/>
                <a:ea typeface="Arial Unicode"/>
                <a:cs typeface="Arial Unicode"/>
                <a:sym typeface="Arial Unicode"/>
              </a:rPr>
              <a:t>  </a:t>
            </a:r>
            <a:r>
              <a:rPr lang="en-US" sz="2999" u="none" strike="noStrike">
                <a:solidFill>
                  <a:srgbClr val="F1EAD1"/>
                </a:solidFill>
                <a:latin typeface="Arial Unicode"/>
                <a:ea typeface="Arial Unicode"/>
                <a:cs typeface="Arial Unicode"/>
                <a:sym typeface="Arial Unicode"/>
              </a:rPr>
              <a:t>  attendance_id INT UNSIGNED NOT NULL AUTO_INCREMENT,</a:t>
            </a:r>
          </a:p>
          <a:p>
            <a:pPr algn="l">
              <a:lnSpc>
                <a:spcPts val="3749"/>
              </a:lnSpc>
            </a:pPr>
            <a:r>
              <a:rPr lang="en-US" sz="2999" u="none" strike="noStrike">
                <a:solidFill>
                  <a:srgbClr val="F1EAD1"/>
                </a:solidFill>
                <a:latin typeface="Arial Unicode"/>
                <a:ea typeface="Arial Unicode"/>
                <a:cs typeface="Arial Unicode"/>
                <a:sym typeface="Arial Unicode"/>
              </a:rPr>
              <a:t>    staff_id INT UNSIGNED NOT NULL,</a:t>
            </a:r>
          </a:p>
          <a:p>
            <a:pPr algn="l">
              <a:lnSpc>
                <a:spcPts val="3749"/>
              </a:lnSpc>
            </a:pPr>
            <a:r>
              <a:rPr lang="en-US" sz="2999" u="none" strike="noStrike">
                <a:solidFill>
                  <a:srgbClr val="F1EAD1"/>
                </a:solidFill>
                <a:latin typeface="Arial Unicode"/>
                <a:ea typeface="Arial Unicode"/>
                <a:cs typeface="Arial Unicode"/>
                <a:sym typeface="Arial Unicode"/>
              </a:rPr>
              <a:t>    check_in_time TIMESTAMP NOT NULL,</a:t>
            </a:r>
          </a:p>
          <a:p>
            <a:pPr algn="l">
              <a:lnSpc>
                <a:spcPts val="3749"/>
              </a:lnSpc>
            </a:pPr>
            <a:r>
              <a:rPr lang="en-US" sz="2999" u="none" strike="noStrike">
                <a:solidFill>
                  <a:srgbClr val="F1EAD1"/>
                </a:solidFill>
                <a:latin typeface="Arial Unicode"/>
                <a:ea typeface="Arial Unicode"/>
                <a:cs typeface="Arial Unicode"/>
                <a:sym typeface="Arial Unicode"/>
              </a:rPr>
              <a:t>    check_out_time TIMESTAMP NOT NULL,</a:t>
            </a:r>
          </a:p>
          <a:p>
            <a:pPr algn="l">
              <a:lnSpc>
                <a:spcPts val="3749"/>
              </a:lnSpc>
            </a:pPr>
            <a:r>
              <a:rPr lang="en-US" sz="2999" u="none" strike="noStrike">
                <a:solidFill>
                  <a:srgbClr val="F1EAD1"/>
                </a:solidFill>
                <a:latin typeface="Arial Unicode"/>
                <a:ea typeface="Arial Unicode"/>
                <a:cs typeface="Arial Unicode"/>
                <a:sym typeface="Arial Unicode"/>
              </a:rPr>
              <a:t>    PRIMARY KEY (attendance_id),</a:t>
            </a:r>
          </a:p>
          <a:p>
            <a:pPr algn="l">
              <a:lnSpc>
                <a:spcPts val="3749"/>
              </a:lnSpc>
            </a:pPr>
            <a:r>
              <a:rPr lang="en-US" sz="2999" u="none" strike="noStrike">
                <a:solidFill>
                  <a:srgbClr val="F1EAD1"/>
                </a:solidFill>
                <a:latin typeface="Arial Unicode"/>
                <a:ea typeface="Arial Unicode"/>
                <a:cs typeface="Arial Unicode"/>
                <a:sym typeface="Arial Unicode"/>
              </a:rPr>
              <a:t>    FOREIGN KEY (staff_id) REFERENCES Staff(staff_id)</a:t>
            </a:r>
          </a:p>
          <a:p>
            <a:pPr algn="l">
              <a:lnSpc>
                <a:spcPts val="3749"/>
              </a:lnSpc>
            </a:pPr>
            <a:r>
              <a:rPr lang="en-US" sz="2999" u="none" strike="noStrike">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7581626"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Attendance(出席) </a:t>
            </a:r>
          </a:p>
        </p:txBody>
      </p:sp>
      <p:graphicFrame>
        <p:nvGraphicFramePr>
          <p:cNvPr id="11" name="Table 11"/>
          <p:cNvGraphicFramePr>
            <a:graphicFrameLocks noGrp="1"/>
          </p:cNvGraphicFramePr>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02778">
                  <a:extLst>
                    <a:ext uri="{9D8B030D-6E8A-4147-A177-3AD203B41FA5}">
                      <a16:colId xmlns:a16="http://schemas.microsoft.com/office/drawing/2014/main" val="20001"/>
                    </a:ext>
                  </a:extLst>
                </a:gridCol>
                <a:gridCol w="1163395">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欄位名稱</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attendance_id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5CE1E6"/>
                          </a:solidFill>
                          <a:latin typeface="Open Sauce Bold"/>
                          <a:ea typeface="Open Sauce Bold"/>
                          <a:cs typeface="Open Sauce Bold"/>
                          <a:sym typeface="Open Sauce Bold"/>
                        </a:rPr>
                        <a:t>staff_id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參照 Staff(staff_id)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751306">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check_in_time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標準時間格式，需符合 YYYY-MM-DD HH:MM:SS 格式</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161547">
                <a:tc>
                  <a:txBody>
                    <a:bodyPr/>
                    <a:lstStyle/>
                    <a:p>
                      <a:pPr algn="ctr">
                        <a:lnSpc>
                          <a:spcPts val="2520"/>
                        </a:lnSpc>
                        <a:defRPr/>
                      </a:pPr>
                      <a:r>
                        <a:rPr lang="en-US" sz="1800" b="1">
                          <a:solidFill>
                            <a:srgbClr val="FFFFFF"/>
                          </a:solidFill>
                          <a:latin typeface="Arimo Bold"/>
                          <a:ea typeface="Arimo Bold"/>
                          <a:cs typeface="Arimo Bold"/>
                          <a:sym typeface="Arimo Bold"/>
                        </a:rPr>
                        <a:t>check_out_time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TIMESTAMP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標準時間格式，需符合 YYYY-MM-DD HH:MM:SS 格式</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3724275"/>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Suppliers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supplier_id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supplier_name</a:t>
            </a:r>
            <a:r>
              <a:rPr lang="en-US" sz="2999" u="none" strike="noStrike" dirty="0">
                <a:solidFill>
                  <a:srgbClr val="F1EAD1"/>
                </a:solidFill>
                <a:latin typeface="Arial Unicode"/>
                <a:ea typeface="Arial Unicode"/>
                <a:cs typeface="Arial Unicode"/>
                <a:sym typeface="Arial Unicode"/>
              </a:rPr>
              <a:t> VARCHAR(100) NOT NULL,</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contact_info</a:t>
            </a:r>
            <a:r>
              <a:rPr lang="en-US" sz="2999" u="none" strike="noStrike" dirty="0">
                <a:solidFill>
                  <a:srgbClr val="F1EAD1"/>
                </a:solidFill>
                <a:latin typeface="Arial Unicode"/>
                <a:ea typeface="Arial Unicode"/>
                <a:cs typeface="Arial Unicode"/>
                <a:sym typeface="Arial Unicode"/>
              </a:rPr>
              <a:t> VARCHAR(100),</a:t>
            </a:r>
          </a:p>
          <a:p>
            <a:pPr algn="l">
              <a:lnSpc>
                <a:spcPts val="3749"/>
              </a:lnSpc>
            </a:pPr>
            <a:r>
              <a:rPr lang="en-US" sz="2999" u="none" strike="noStrike" dirty="0">
                <a:solidFill>
                  <a:srgbClr val="F1EAD1"/>
                </a:solidFill>
                <a:latin typeface="Arial Unicode"/>
                <a:ea typeface="Arial Unicode"/>
                <a:cs typeface="Arial Unicode"/>
                <a:sym typeface="Arial Unicode"/>
              </a:rPr>
              <a:t>    address VARCHAR(100),</a:t>
            </a: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supplier_id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7033414"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Suppliers(供應者) </a:t>
            </a:r>
          </a:p>
        </p:txBody>
      </p:sp>
      <p:graphicFrame>
        <p:nvGraphicFramePr>
          <p:cNvPr id="11" name="Table 11"/>
          <p:cNvGraphicFramePr>
            <a:graphicFrameLocks noGrp="1"/>
          </p:cNvGraphicFramePr>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35170">
                  <a:extLst>
                    <a:ext uri="{9D8B030D-6E8A-4147-A177-3AD203B41FA5}">
                      <a16:colId xmlns:a16="http://schemas.microsoft.com/office/drawing/2014/main" val="20001"/>
                    </a:ext>
                  </a:extLst>
                </a:gridCol>
                <a:gridCol w="1131003">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supplier_id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supplier_name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148">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contact_info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YES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91705">
                <a:tc>
                  <a:txBody>
                    <a:bodyPr/>
                    <a:lstStyle/>
                    <a:p>
                      <a:pPr algn="ctr">
                        <a:lnSpc>
                          <a:spcPts val="2520"/>
                        </a:lnSpc>
                        <a:defRPr/>
                      </a:pPr>
                      <a:r>
                        <a:rPr lang="en-US" sz="1800" b="1">
                          <a:solidFill>
                            <a:srgbClr val="FFFFFF"/>
                          </a:solidFill>
                          <a:latin typeface="Arimo Bold"/>
                          <a:ea typeface="Arimo Bold"/>
                          <a:cs typeface="Arimo Bold"/>
                          <a:sym typeface="Arimo Bold"/>
                        </a:rPr>
                        <a:t>address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YES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7127977"/>
          </a:xfrm>
          <a:prstGeom prst="rect">
            <a:avLst/>
          </a:prstGeom>
        </p:spPr>
        <p:txBody>
          <a:bodyPr lIns="0" tIns="0" rIns="0" bIns="0" rtlCol="0" anchor="t">
            <a:spAutoFit/>
          </a:bodyPr>
          <a:lstStyle/>
          <a:p>
            <a:pPr algn="l">
              <a:lnSpc>
                <a:spcPts val="3749"/>
              </a:lnSpc>
            </a:pPr>
            <a:r>
              <a:rPr lang="en-US" altLang="zh-TW" sz="2999" dirty="0">
                <a:solidFill>
                  <a:srgbClr val="F1EAD1"/>
                </a:solidFill>
                <a:latin typeface="Arial Unicode"/>
                <a:ea typeface="Arial Unicode"/>
                <a:cs typeface="Arial Unicode"/>
                <a:sym typeface="Arial Unicode"/>
              </a:rPr>
              <a:t>CREATE TABLE Inventory (</a:t>
            </a:r>
          </a:p>
          <a:p>
            <a:pPr algn="l">
              <a:lnSpc>
                <a:spcPts val="3749"/>
              </a:lnSpc>
            </a:pPr>
            <a:r>
              <a:rPr lang="en-US" altLang="zh-TW" sz="2999" dirty="0">
                <a:solidFill>
                  <a:srgbClr val="F1EAD1"/>
                </a:solidFill>
                <a:latin typeface="Arial Unicode"/>
                <a:ea typeface="Arial Unicode"/>
                <a:cs typeface="Arial Unicode"/>
                <a:sym typeface="Arial Unicode"/>
              </a:rPr>
              <a:t>  </a:t>
            </a:r>
            <a:r>
              <a:rPr lang="en-US" altLang="zh-TW" sz="2999" u="none" strike="noStrike" dirty="0">
                <a:solidFill>
                  <a:srgbClr val="F1EAD1"/>
                </a:solidFill>
                <a:latin typeface="Arial Unicode"/>
                <a:ea typeface="Arial Unicode"/>
                <a:cs typeface="Arial Unicode"/>
                <a:sym typeface="Arial Unicode"/>
              </a:rPr>
              <a:t>  </a:t>
            </a:r>
            <a:r>
              <a:rPr lang="en-US" altLang="zh-TW" sz="2999" u="none" strike="noStrike" dirty="0" err="1">
                <a:solidFill>
                  <a:srgbClr val="F1EAD1"/>
                </a:solidFill>
                <a:latin typeface="Arial Unicode"/>
                <a:ea typeface="Arial Unicode"/>
                <a:cs typeface="Arial Unicode"/>
                <a:sym typeface="Arial Unicode"/>
              </a:rPr>
              <a:t>inventory_id</a:t>
            </a:r>
            <a:r>
              <a:rPr lang="en-US" altLang="zh-TW"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altLang="zh-TW" sz="2999" u="none" strike="noStrike" dirty="0">
                <a:solidFill>
                  <a:srgbClr val="F1EAD1"/>
                </a:solidFill>
                <a:latin typeface="Arial Unicode"/>
                <a:ea typeface="Arial Unicode"/>
                <a:cs typeface="Arial Unicode"/>
                <a:sym typeface="Arial Unicode"/>
              </a:rPr>
              <a:t>    </a:t>
            </a:r>
            <a:r>
              <a:rPr lang="en-US" altLang="zh-TW" sz="2999" u="none" strike="noStrike" dirty="0" err="1">
                <a:solidFill>
                  <a:srgbClr val="F1EAD1"/>
                </a:solidFill>
                <a:latin typeface="Arial Unicode"/>
                <a:ea typeface="Arial Unicode"/>
                <a:cs typeface="Arial Unicode"/>
                <a:sym typeface="Arial Unicode"/>
              </a:rPr>
              <a:t>item_name</a:t>
            </a:r>
            <a:r>
              <a:rPr lang="en-US" altLang="zh-TW" sz="2999" u="none" strike="noStrike" dirty="0">
                <a:solidFill>
                  <a:srgbClr val="F1EAD1"/>
                </a:solidFill>
                <a:latin typeface="Arial Unicode"/>
                <a:ea typeface="Arial Unicode"/>
                <a:cs typeface="Arial Unicode"/>
                <a:sym typeface="Arial Unicode"/>
              </a:rPr>
              <a:t> VARCHAR(100) NOT NULL,</a:t>
            </a:r>
          </a:p>
          <a:p>
            <a:pPr>
              <a:lnSpc>
                <a:spcPts val="3749"/>
              </a:lnSpc>
            </a:pPr>
            <a:r>
              <a:rPr lang="en-US" altLang="zh-TW" sz="2999" u="none" strike="noStrike" dirty="0">
                <a:solidFill>
                  <a:srgbClr val="F1EAD1"/>
                </a:solidFill>
                <a:latin typeface="Arial Unicode"/>
                <a:ea typeface="Arial Unicode"/>
                <a:cs typeface="Arial Unicode"/>
                <a:sym typeface="Arial Unicode"/>
              </a:rPr>
              <a:t>    </a:t>
            </a:r>
            <a:r>
              <a:rPr lang="en-US" altLang="zh-TW" sz="2999" u="none" strike="noStrike" dirty="0" err="1">
                <a:solidFill>
                  <a:srgbClr val="F1EAD1"/>
                </a:solidFill>
                <a:latin typeface="Arial Unicode"/>
                <a:ea typeface="Arial Unicode"/>
                <a:cs typeface="Arial Unicode"/>
                <a:sym typeface="Arial Unicode"/>
              </a:rPr>
              <a:t>stock_quantity</a:t>
            </a:r>
            <a:r>
              <a:rPr lang="en-US" altLang="zh-TW" sz="2999" u="none" strike="noStrike" dirty="0">
                <a:solidFill>
                  <a:srgbClr val="F1EAD1"/>
                </a:solidFill>
                <a:latin typeface="Arial Unicode"/>
                <a:ea typeface="Arial Unicode"/>
                <a:cs typeface="Arial Unicode"/>
                <a:sym typeface="Arial Unicode"/>
              </a:rPr>
              <a:t> INT </a:t>
            </a:r>
            <a:r>
              <a:rPr lang="en-US" altLang="zh-TW" sz="2999" dirty="0">
                <a:solidFill>
                  <a:srgbClr val="F1EAD1"/>
                </a:solidFill>
                <a:latin typeface="Arial Unicode"/>
                <a:ea typeface="Arial Unicode"/>
                <a:cs typeface="Arial Unicode"/>
                <a:sym typeface="Arial Unicode"/>
              </a:rPr>
              <a:t>UNSIGNED </a:t>
            </a:r>
            <a:r>
              <a:rPr lang="en-US" altLang="zh-TW" sz="2999" u="none" strike="noStrike" dirty="0">
                <a:solidFill>
                  <a:srgbClr val="F1EAD1"/>
                </a:solidFill>
                <a:latin typeface="Arial Unicode"/>
                <a:ea typeface="Arial Unicode"/>
                <a:cs typeface="Arial Unicode"/>
                <a:sym typeface="Arial Unicode"/>
              </a:rPr>
              <a:t>NOT NULL CHECK (</a:t>
            </a:r>
            <a:r>
              <a:rPr lang="en-US" altLang="zh-TW" sz="2999" u="none" strike="noStrike" dirty="0" err="1">
                <a:solidFill>
                  <a:srgbClr val="F1EAD1"/>
                </a:solidFill>
                <a:latin typeface="Arial Unicode"/>
                <a:ea typeface="Arial Unicode"/>
                <a:cs typeface="Arial Unicode"/>
                <a:sym typeface="Arial Unicode"/>
              </a:rPr>
              <a:t>stock_quantity</a:t>
            </a:r>
            <a:r>
              <a:rPr lang="en-US" altLang="zh-TW" sz="2999" u="none" strike="noStrike" dirty="0">
                <a:solidFill>
                  <a:srgbClr val="F1EAD1"/>
                </a:solidFill>
                <a:latin typeface="Arial Unicode"/>
                <a:ea typeface="Arial Unicode"/>
                <a:cs typeface="Arial Unicode"/>
                <a:sym typeface="Arial Unicode"/>
              </a:rPr>
              <a:t> &gt;= 0),</a:t>
            </a:r>
          </a:p>
          <a:p>
            <a:pPr algn="l">
              <a:lnSpc>
                <a:spcPts val="3749"/>
              </a:lnSpc>
            </a:pPr>
            <a:r>
              <a:rPr lang="en-US" altLang="zh-TW" sz="2999" u="none" strike="noStrike" dirty="0">
                <a:solidFill>
                  <a:srgbClr val="F1EAD1"/>
                </a:solidFill>
                <a:latin typeface="Arial Unicode"/>
                <a:ea typeface="Arial Unicode"/>
                <a:cs typeface="Arial Unicode"/>
                <a:sym typeface="Arial Unicode"/>
              </a:rPr>
              <a:t>    </a:t>
            </a:r>
            <a:r>
              <a:rPr lang="en-US" altLang="zh-TW" sz="2999" u="none" strike="noStrike" dirty="0" err="1">
                <a:solidFill>
                  <a:srgbClr val="F1EAD1"/>
                </a:solidFill>
                <a:latin typeface="Arial Unicode"/>
                <a:ea typeface="Arial Unicode"/>
                <a:cs typeface="Arial Unicode"/>
                <a:sym typeface="Arial Unicode"/>
              </a:rPr>
              <a:t>supplier_id</a:t>
            </a:r>
            <a:r>
              <a:rPr lang="en-US" altLang="zh-TW" sz="2999" u="none" strike="noStrike" dirty="0">
                <a:solidFill>
                  <a:srgbClr val="F1EAD1"/>
                </a:solidFill>
                <a:latin typeface="Arial Unicode"/>
                <a:ea typeface="Arial Unicode"/>
                <a:cs typeface="Arial Unicode"/>
                <a:sym typeface="Arial Unicode"/>
              </a:rPr>
              <a:t> INT UNSIGNED NOT NULL,</a:t>
            </a:r>
          </a:p>
          <a:p>
            <a:r>
              <a:rPr lang="zh-TW" altLang="en-US" sz="2999" u="none" strike="noStrike" dirty="0">
                <a:solidFill>
                  <a:srgbClr val="F1EAD1"/>
                </a:solidFill>
                <a:latin typeface="Arial Unicode"/>
                <a:ea typeface="Arial Unicode"/>
                <a:cs typeface="Arial Unicode"/>
                <a:sym typeface="Arial Unicode"/>
              </a:rPr>
              <a:t>    </a:t>
            </a:r>
            <a:r>
              <a:rPr lang="en-US" altLang="zh-TW" sz="3200" b="0" i="0" dirty="0" err="1">
                <a:solidFill>
                  <a:srgbClr val="F1EAD1"/>
                </a:solidFill>
                <a:effectLst/>
                <a:latin typeface="YAFcfgxAU44 0"/>
              </a:rPr>
              <a:t>last_check_time</a:t>
            </a:r>
            <a:r>
              <a:rPr lang="en-US" altLang="zh-TW" sz="3200" b="0" i="0" dirty="0">
                <a:solidFill>
                  <a:srgbClr val="F1EAD1"/>
                </a:solidFill>
                <a:effectLst/>
                <a:latin typeface="YAFcfgxAU44 0"/>
              </a:rPr>
              <a:t> TIMESTAMP,</a:t>
            </a:r>
            <a:endParaRPr lang="en-US" altLang="zh-TW" sz="3200" dirty="0">
              <a:solidFill>
                <a:srgbClr val="F1EAD1"/>
              </a:solidFill>
              <a:effectLst/>
              <a:latin typeface="YAFcfgxAU44 0"/>
            </a:endParaRPr>
          </a:p>
          <a:p>
            <a:r>
              <a:rPr lang="zh-TW" altLang="en-US" sz="3200" b="0" i="0" dirty="0">
                <a:solidFill>
                  <a:srgbClr val="F1EAD1"/>
                </a:solidFill>
                <a:effectLst/>
                <a:latin typeface="YAFcfgxAU44 0"/>
              </a:rPr>
              <a:t>    </a:t>
            </a:r>
            <a:r>
              <a:rPr lang="en-US" altLang="zh-TW" sz="3200" b="0" i="0" dirty="0" err="1">
                <a:solidFill>
                  <a:srgbClr val="F1EAD1"/>
                </a:solidFill>
                <a:effectLst/>
                <a:latin typeface="YAFcfgxAU44 0"/>
              </a:rPr>
              <a:t>last_checker</a:t>
            </a:r>
            <a:r>
              <a:rPr lang="en-US" altLang="zh-TW" sz="3200" b="0" i="0" dirty="0">
                <a:solidFill>
                  <a:srgbClr val="F1EAD1"/>
                </a:solidFill>
                <a:effectLst/>
                <a:latin typeface="YAFcfgxAU44 0"/>
              </a:rPr>
              <a:t> INT UNSIGNED,</a:t>
            </a:r>
            <a:endParaRPr lang="en-US" altLang="zh-TW" sz="2999" u="none" strike="noStrike" dirty="0">
              <a:solidFill>
                <a:srgbClr val="F1EAD1"/>
              </a:solidFill>
              <a:latin typeface="Arial Unicode"/>
              <a:ea typeface="Arial Unicode"/>
              <a:cs typeface="Arial Unicode"/>
              <a:sym typeface="Arial Unicode"/>
            </a:endParaRPr>
          </a:p>
          <a:p>
            <a:pPr algn="l">
              <a:lnSpc>
                <a:spcPts val="3749"/>
              </a:lnSpc>
            </a:pPr>
            <a:r>
              <a:rPr lang="en-US" altLang="zh-TW" sz="2999" u="none" strike="noStrike" dirty="0">
                <a:solidFill>
                  <a:srgbClr val="F1EAD1"/>
                </a:solidFill>
                <a:latin typeface="Arial Unicode"/>
                <a:ea typeface="Arial Unicode"/>
                <a:cs typeface="Arial Unicode"/>
                <a:sym typeface="Arial Unicode"/>
              </a:rPr>
              <a:t>    PRIMARY KEY (</a:t>
            </a:r>
            <a:r>
              <a:rPr lang="en-US" altLang="zh-TW" sz="2999" u="none" strike="noStrike" dirty="0" err="1">
                <a:solidFill>
                  <a:srgbClr val="F1EAD1"/>
                </a:solidFill>
                <a:latin typeface="Arial Unicode"/>
                <a:ea typeface="Arial Unicode"/>
                <a:cs typeface="Arial Unicode"/>
                <a:sym typeface="Arial Unicode"/>
              </a:rPr>
              <a:t>inventory_id</a:t>
            </a:r>
            <a:r>
              <a:rPr lang="en-US" altLang="zh-TW" sz="2999" u="none" strike="noStrike" dirty="0">
                <a:solidFill>
                  <a:srgbClr val="F1EAD1"/>
                </a:solidFill>
                <a:latin typeface="Arial Unicode"/>
                <a:ea typeface="Arial Unicode"/>
                <a:cs typeface="Arial Unicode"/>
                <a:sym typeface="Arial Unicode"/>
              </a:rPr>
              <a:t>),</a:t>
            </a:r>
          </a:p>
          <a:p>
            <a:pPr algn="l">
              <a:lnSpc>
                <a:spcPts val="3749"/>
              </a:lnSpc>
            </a:pPr>
            <a:r>
              <a:rPr lang="en-US" altLang="zh-TW" sz="2999" u="none" strike="noStrike" dirty="0">
                <a:solidFill>
                  <a:srgbClr val="F1EAD1"/>
                </a:solidFill>
                <a:latin typeface="Arial Unicode"/>
                <a:ea typeface="Arial Unicode"/>
                <a:cs typeface="Arial Unicode"/>
                <a:sym typeface="Arial Unicode"/>
              </a:rPr>
              <a:t>    FOREIGN KEY (</a:t>
            </a:r>
            <a:r>
              <a:rPr lang="en-US" altLang="zh-TW" sz="2999" u="none" strike="noStrike" dirty="0" err="1">
                <a:solidFill>
                  <a:srgbClr val="F1EAD1"/>
                </a:solidFill>
                <a:latin typeface="Arial Unicode"/>
                <a:ea typeface="Arial Unicode"/>
                <a:cs typeface="Arial Unicode"/>
                <a:sym typeface="Arial Unicode"/>
              </a:rPr>
              <a:t>supplier_id</a:t>
            </a:r>
            <a:r>
              <a:rPr lang="en-US" altLang="zh-TW" sz="2999" u="none" strike="noStrike" dirty="0">
                <a:solidFill>
                  <a:srgbClr val="F1EAD1"/>
                </a:solidFill>
                <a:latin typeface="Arial Unicode"/>
                <a:ea typeface="Arial Unicode"/>
                <a:cs typeface="Arial Unicode"/>
                <a:sym typeface="Arial Unicode"/>
              </a:rPr>
              <a:t>) REFERENCES Suppliers(</a:t>
            </a:r>
            <a:r>
              <a:rPr lang="en-US" altLang="zh-TW" sz="2999" u="none" strike="noStrike" dirty="0" err="1">
                <a:solidFill>
                  <a:srgbClr val="F1EAD1"/>
                </a:solidFill>
                <a:latin typeface="Arial Unicode"/>
                <a:ea typeface="Arial Unicode"/>
                <a:cs typeface="Arial Unicode"/>
                <a:sym typeface="Arial Unicode"/>
              </a:rPr>
              <a:t>supplier_id</a:t>
            </a:r>
            <a:r>
              <a:rPr lang="en-US" altLang="zh-TW" sz="2999" u="none" strike="noStrike" dirty="0">
                <a:solidFill>
                  <a:srgbClr val="F1EAD1"/>
                </a:solidFill>
                <a:latin typeface="Arial Unicode"/>
                <a:ea typeface="Arial Unicode"/>
                <a:cs typeface="Arial Unicode"/>
                <a:sym typeface="Arial Unicode"/>
              </a:rPr>
              <a:t>)</a:t>
            </a:r>
          </a:p>
          <a:p>
            <a:pPr algn="l">
              <a:lnSpc>
                <a:spcPts val="3749"/>
              </a:lnSpc>
            </a:pPr>
            <a:r>
              <a:rPr lang="zh-TW" altLang="en-US" sz="3200" b="0" i="0" dirty="0">
                <a:solidFill>
                  <a:srgbClr val="F1EAD1"/>
                </a:solidFill>
                <a:effectLst/>
              </a:rPr>
              <a:t>    </a:t>
            </a:r>
            <a:r>
              <a:rPr lang="en-US" altLang="zh-TW" sz="3200" b="0" i="0" dirty="0">
                <a:solidFill>
                  <a:srgbClr val="F1EAD1"/>
                </a:solidFill>
                <a:effectLst/>
              </a:rPr>
              <a:t>FOREIGN KEY (</a:t>
            </a:r>
            <a:r>
              <a:rPr lang="en-US" altLang="zh-TW" sz="3200" b="0" i="0" dirty="0" err="1">
                <a:solidFill>
                  <a:srgbClr val="F1EAD1"/>
                </a:solidFill>
                <a:effectLst/>
              </a:rPr>
              <a:t>last_checker_staff_id</a:t>
            </a:r>
            <a:r>
              <a:rPr lang="en-US" altLang="zh-TW" sz="3200" b="0" i="0" dirty="0">
                <a:solidFill>
                  <a:srgbClr val="F1EAD1"/>
                </a:solidFill>
                <a:effectLst/>
              </a:rPr>
              <a:t>) REFERENCES Staff(</a:t>
            </a:r>
            <a:r>
              <a:rPr lang="en-US" altLang="zh-TW" sz="3200" b="0" i="0" dirty="0" err="1">
                <a:solidFill>
                  <a:srgbClr val="F1EAD1"/>
                </a:solidFill>
                <a:effectLst/>
              </a:rPr>
              <a:t>staff_id</a:t>
            </a:r>
            <a:r>
              <a:rPr lang="en-US" altLang="zh-TW" sz="3200" b="0" i="0" dirty="0">
                <a:solidFill>
                  <a:srgbClr val="F1EAD1"/>
                </a:solidFill>
                <a:effectLst/>
              </a:rPr>
              <a:t>)</a:t>
            </a:r>
            <a:endParaRPr lang="en-US" altLang="zh-TW" sz="2999" u="none" strike="noStrike" dirty="0">
              <a:solidFill>
                <a:srgbClr val="F1EAD1"/>
              </a:solidFill>
              <a:latin typeface="Arial Unicode"/>
              <a:ea typeface="Arial Unicode"/>
              <a:cs typeface="Arial Unicode"/>
              <a:sym typeface="Arial Unicode"/>
            </a:endParaRPr>
          </a:p>
          <a:p>
            <a:pPr algn="l">
              <a:lnSpc>
                <a:spcPts val="3749"/>
              </a:lnSpc>
            </a:pPr>
            <a:r>
              <a:rPr lang="en-US" altLang="zh-TW"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6533574"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Inventory(庫存) </a:t>
            </a:r>
          </a:p>
        </p:txBody>
      </p:sp>
      <p:graphicFrame>
        <p:nvGraphicFramePr>
          <p:cNvPr id="11" name="Table 11"/>
          <p:cNvGraphicFramePr>
            <a:graphicFrameLocks noGrp="1"/>
          </p:cNvGraphicFramePr>
          <p:nvPr>
            <p:extLst>
              <p:ext uri="{D42A27DB-BD31-4B8C-83A1-F6EECF244321}">
                <p14:modId xmlns:p14="http://schemas.microsoft.com/office/powerpoint/2010/main" val="1659387688"/>
              </p:ext>
            </p:extLst>
          </p:nvPr>
        </p:nvGraphicFramePr>
        <p:xfrm>
          <a:off x="9144000" y="1477066"/>
          <a:ext cx="8525768" cy="8106813"/>
        </p:xfrm>
        <a:graphic>
          <a:graphicData uri="http://schemas.openxmlformats.org/drawingml/2006/table">
            <a:tbl>
              <a:tblPr/>
              <a:tblGrid>
                <a:gridCol w="2273480">
                  <a:extLst>
                    <a:ext uri="{9D8B030D-6E8A-4147-A177-3AD203B41FA5}">
                      <a16:colId xmlns:a16="http://schemas.microsoft.com/office/drawing/2014/main" val="20000"/>
                    </a:ext>
                  </a:extLst>
                </a:gridCol>
                <a:gridCol w="2199955">
                  <a:extLst>
                    <a:ext uri="{9D8B030D-6E8A-4147-A177-3AD203B41FA5}">
                      <a16:colId xmlns:a16="http://schemas.microsoft.com/office/drawing/2014/main" val="20001"/>
                    </a:ext>
                  </a:extLst>
                </a:gridCol>
                <a:gridCol w="1066218">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inventory_id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66517">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item_name</a:t>
                      </a:r>
                      <a:endParaRPr lang="en-US" sz="1100"/>
                    </a:p>
                    <a:p>
                      <a:pPr algn="ctr">
                        <a:lnSpc>
                          <a:spcPts val="252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最多 100 字元，超過長度將無法儲存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21148">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stock_quantity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INT </a:t>
                      </a:r>
                      <a:r>
                        <a:rPr lang="en-US" altLang="zh-TW" sz="1800" b="1" kern="1200" dirty="0">
                          <a:solidFill>
                            <a:srgbClr val="FFFFFF"/>
                          </a:solidFill>
                          <a:latin typeface="Arimo Bold"/>
                          <a:ea typeface="Arimo Bold"/>
                          <a:cs typeface="Arimo Bold"/>
                          <a:sym typeface="Arimo Bold"/>
                        </a:rPr>
                        <a:t>UNSIGNED</a:t>
                      </a:r>
                      <a:endParaRPr lang="en-US" sz="1800" b="1" kern="1200" dirty="0">
                        <a:solidFill>
                          <a:srgbClr val="FFFFFF"/>
                        </a:solidFill>
                        <a:latin typeface="Arimo Bold"/>
                        <a:ea typeface="Arimo Bold"/>
                        <a:cs typeface="Arimo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不得為負</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91705">
                <a:tc>
                  <a:txBody>
                    <a:bodyPr/>
                    <a:lstStyle/>
                    <a:p>
                      <a:pPr algn="ctr">
                        <a:lnSpc>
                          <a:spcPts val="2520"/>
                        </a:lnSpc>
                        <a:defRPr/>
                      </a:pPr>
                      <a:r>
                        <a:rPr lang="en-US" sz="1800" b="1" dirty="0" err="1">
                          <a:solidFill>
                            <a:srgbClr val="5CE1E6"/>
                          </a:solidFill>
                          <a:latin typeface="Arimo Bold"/>
                          <a:ea typeface="Arimo Bold"/>
                          <a:cs typeface="Arimo Bold"/>
                          <a:sym typeface="Arimo Bold"/>
                        </a:rPr>
                        <a:t>supplier_id</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err="1">
                          <a:solidFill>
                            <a:srgbClr val="FFFFFF"/>
                          </a:solidFill>
                          <a:latin typeface="Noto Sans T Chinese"/>
                          <a:ea typeface="Noto Sans T Chinese"/>
                          <a:cs typeface="Noto Sans T Chinese"/>
                          <a:sym typeface="Noto Sans T Chinese"/>
                        </a:rPr>
                        <a:t>參照</a:t>
                      </a:r>
                      <a:r>
                        <a:rPr lang="en-US" sz="1800" dirty="0">
                          <a:solidFill>
                            <a:srgbClr val="FFFFFF"/>
                          </a:solidFill>
                          <a:latin typeface="Noto Sans T Chinese"/>
                          <a:ea typeface="Noto Sans T Chinese"/>
                          <a:cs typeface="Noto Sans T Chinese"/>
                          <a:sym typeface="Noto Sans T Chinese"/>
                        </a:rPr>
                        <a:t> Suppliers(</a:t>
                      </a:r>
                      <a:r>
                        <a:rPr lang="en-US" sz="1800" dirty="0" err="1">
                          <a:solidFill>
                            <a:srgbClr val="FFFFFF"/>
                          </a:solidFill>
                          <a:latin typeface="Noto Sans T Chinese"/>
                          <a:ea typeface="Noto Sans T Chinese"/>
                          <a:cs typeface="Noto Sans T Chinese"/>
                          <a:sym typeface="Noto Sans T Chinese"/>
                        </a:rPr>
                        <a:t>supplier_id</a:t>
                      </a:r>
                      <a:r>
                        <a:rPr lang="en-US" sz="1800" dirty="0">
                          <a:solidFill>
                            <a:srgbClr val="FFFFFF"/>
                          </a:solidFill>
                          <a:latin typeface="Noto Sans T Chinese"/>
                          <a:ea typeface="Noto Sans T Chinese"/>
                          <a:cs typeface="Noto Sans T Chinese"/>
                          <a:sym typeface="Noto Sans T Chinese"/>
                        </a:rPr>
                        <a: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6D5476B-54CC-87BD-3005-13B3AF6D1331}"/>
              </a:ext>
            </a:extLst>
          </p:cNvPr>
          <p:cNvSpPr/>
          <p:nvPr/>
        </p:nvSpPr>
        <p:spPr>
          <a:xfrm>
            <a:off x="0" y="0"/>
            <a:ext cx="18288000" cy="10287000"/>
          </a:xfrm>
          <a:prstGeom prst="rect">
            <a:avLst/>
          </a:prstGeom>
          <a:solidFill>
            <a:srgbClr val="FFF5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sp>
        <p:nvSpPr>
          <p:cNvPr id="8" name="TextBox 8"/>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9" name="TextBox 9"/>
          <p:cNvSpPr txBox="1"/>
          <p:nvPr/>
        </p:nvSpPr>
        <p:spPr>
          <a:xfrm>
            <a:off x="845297" y="2692956"/>
            <a:ext cx="7926523" cy="7127977"/>
          </a:xfrm>
          <a:prstGeom prst="rect">
            <a:avLst/>
          </a:prstGeom>
        </p:spPr>
        <p:txBody>
          <a:bodyPr lIns="0" tIns="0" rIns="0" bIns="0" rtlCol="0" anchor="t">
            <a:spAutoFit/>
          </a:bodyPr>
          <a:lstStyle/>
          <a:p>
            <a:pPr algn="l">
              <a:lnSpc>
                <a:spcPts val="3749"/>
              </a:lnSpc>
            </a:pPr>
            <a:r>
              <a:rPr lang="en-US" sz="2999" dirty="0">
                <a:solidFill>
                  <a:srgbClr val="F1EAD1"/>
                </a:solidFill>
                <a:latin typeface="Arial Unicode"/>
                <a:ea typeface="Arial Unicode"/>
                <a:cs typeface="Arial Unicode"/>
                <a:sym typeface="Arial Unicode"/>
              </a:rPr>
              <a:t>CREATE TABLE Inventory (</a:t>
            </a:r>
          </a:p>
          <a:p>
            <a:pPr algn="l">
              <a:lnSpc>
                <a:spcPts val="3749"/>
              </a:lnSpc>
            </a:pPr>
            <a:r>
              <a:rPr lang="en-US" sz="2999" dirty="0">
                <a:solidFill>
                  <a:srgbClr val="F1EAD1"/>
                </a:solidFill>
                <a:latin typeface="Arial Unicode"/>
                <a:ea typeface="Arial Unicode"/>
                <a:cs typeface="Arial Unicode"/>
                <a:sym typeface="Arial Unicode"/>
              </a:rPr>
              <a:t>  </a:t>
            </a: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inventory_id</a:t>
            </a:r>
            <a:r>
              <a:rPr lang="en-US" sz="2999" u="none" strike="noStrike"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item_name</a:t>
            </a:r>
            <a:r>
              <a:rPr lang="en-US" sz="2999" u="none" strike="noStrike" dirty="0">
                <a:solidFill>
                  <a:srgbClr val="F1EAD1"/>
                </a:solidFill>
                <a:latin typeface="Arial Unicode"/>
                <a:ea typeface="Arial Unicode"/>
                <a:cs typeface="Arial Unicode"/>
                <a:sym typeface="Arial Unicode"/>
              </a:rPr>
              <a:t> VARCHAR(100) NOT NULL,</a:t>
            </a:r>
          </a:p>
          <a:p>
            <a:pPr>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stock_quantity</a:t>
            </a:r>
            <a:r>
              <a:rPr lang="en-US" sz="2999" u="none" strike="noStrike" dirty="0">
                <a:solidFill>
                  <a:srgbClr val="F1EAD1"/>
                </a:solidFill>
                <a:latin typeface="Arial Unicode"/>
                <a:ea typeface="Arial Unicode"/>
                <a:cs typeface="Arial Unicode"/>
                <a:sym typeface="Arial Unicode"/>
              </a:rPr>
              <a:t> INT </a:t>
            </a:r>
            <a:r>
              <a:rPr lang="en-US" altLang="zh-TW" sz="2999" dirty="0">
                <a:solidFill>
                  <a:srgbClr val="F1EAD1"/>
                </a:solidFill>
                <a:latin typeface="Arial Unicode"/>
                <a:ea typeface="Arial Unicode"/>
                <a:cs typeface="Arial Unicode"/>
                <a:sym typeface="Arial Unicode"/>
              </a:rPr>
              <a:t>UNSIGNED </a:t>
            </a:r>
            <a:r>
              <a:rPr lang="en-US" sz="2999" u="none" strike="noStrike" dirty="0">
                <a:solidFill>
                  <a:srgbClr val="F1EAD1"/>
                </a:solidFill>
                <a:latin typeface="Arial Unicode"/>
                <a:ea typeface="Arial Unicode"/>
                <a:cs typeface="Arial Unicode"/>
                <a:sym typeface="Arial Unicode"/>
              </a:rPr>
              <a:t>NOT NULL CHECK (</a:t>
            </a:r>
            <a:r>
              <a:rPr lang="en-US" sz="2999" u="none" strike="noStrike" dirty="0" err="1">
                <a:solidFill>
                  <a:srgbClr val="F1EAD1"/>
                </a:solidFill>
                <a:latin typeface="Arial Unicode"/>
                <a:ea typeface="Arial Unicode"/>
                <a:cs typeface="Arial Unicode"/>
                <a:sym typeface="Arial Unicode"/>
              </a:rPr>
              <a:t>stock_quantity</a:t>
            </a:r>
            <a:r>
              <a:rPr lang="en-US" sz="2999" u="none" strike="noStrike" dirty="0">
                <a:solidFill>
                  <a:srgbClr val="F1EAD1"/>
                </a:solidFill>
                <a:latin typeface="Arial Unicode"/>
                <a:ea typeface="Arial Unicode"/>
                <a:cs typeface="Arial Unicode"/>
                <a:sym typeface="Arial Unicode"/>
              </a:rPr>
              <a:t> &gt;= 0),</a:t>
            </a:r>
          </a:p>
          <a:p>
            <a:pPr algn="l">
              <a:lnSpc>
                <a:spcPts val="3749"/>
              </a:lnSpc>
            </a:pPr>
            <a:r>
              <a:rPr lang="en-US" sz="2999" u="none" strike="noStrike" dirty="0">
                <a:solidFill>
                  <a:srgbClr val="F1EAD1"/>
                </a:solidFill>
                <a:latin typeface="Arial Unicode"/>
                <a:ea typeface="Arial Unicode"/>
                <a:cs typeface="Arial Unicode"/>
                <a:sym typeface="Arial Unicode"/>
              </a:rPr>
              <a:t>    </a:t>
            </a:r>
            <a:r>
              <a:rPr lang="en-US" sz="2999" u="none" strike="noStrike" dirty="0" err="1">
                <a:solidFill>
                  <a:srgbClr val="F1EAD1"/>
                </a:solidFill>
                <a:latin typeface="Arial Unicode"/>
                <a:ea typeface="Arial Unicode"/>
                <a:cs typeface="Arial Unicode"/>
                <a:sym typeface="Arial Unicode"/>
              </a:rPr>
              <a:t>supplier_id</a:t>
            </a:r>
            <a:r>
              <a:rPr lang="en-US" sz="2999" u="none" strike="noStrike" dirty="0">
                <a:solidFill>
                  <a:srgbClr val="F1EAD1"/>
                </a:solidFill>
                <a:latin typeface="Arial Unicode"/>
                <a:ea typeface="Arial Unicode"/>
                <a:cs typeface="Arial Unicode"/>
                <a:sym typeface="Arial Unicode"/>
              </a:rPr>
              <a:t> INT UNSIGNED NOT NULL,</a:t>
            </a:r>
          </a:p>
          <a:p>
            <a:r>
              <a:rPr lang="zh-TW" altLang="en-US" sz="2999" u="none" strike="noStrike" dirty="0">
                <a:solidFill>
                  <a:srgbClr val="F1EAD1"/>
                </a:solidFill>
                <a:latin typeface="Arial Unicode"/>
                <a:ea typeface="Arial Unicode"/>
                <a:cs typeface="Arial Unicode"/>
                <a:sym typeface="Arial Unicode"/>
              </a:rPr>
              <a:t>    </a:t>
            </a:r>
            <a:r>
              <a:rPr lang="en-US" altLang="zh-TW" sz="3200" b="0" i="0" dirty="0" err="1">
                <a:solidFill>
                  <a:srgbClr val="F1EAD1"/>
                </a:solidFill>
                <a:effectLst/>
                <a:latin typeface="YAFcfgxAU44 0"/>
              </a:rPr>
              <a:t>last_check_time</a:t>
            </a:r>
            <a:r>
              <a:rPr lang="en-US" altLang="zh-TW" sz="3200" b="0" i="0" dirty="0">
                <a:solidFill>
                  <a:srgbClr val="F1EAD1"/>
                </a:solidFill>
                <a:effectLst/>
                <a:latin typeface="YAFcfgxAU44 0"/>
              </a:rPr>
              <a:t> TIMESTAMP,</a:t>
            </a:r>
            <a:endParaRPr lang="en-US" altLang="zh-TW" sz="3200" dirty="0">
              <a:solidFill>
                <a:srgbClr val="F1EAD1"/>
              </a:solidFill>
              <a:effectLst/>
              <a:latin typeface="YAFcfgxAU44 0"/>
            </a:endParaRPr>
          </a:p>
          <a:p>
            <a:r>
              <a:rPr lang="zh-TW" altLang="en-US" sz="3200" b="0" i="0" dirty="0">
                <a:solidFill>
                  <a:srgbClr val="F1EAD1"/>
                </a:solidFill>
                <a:effectLst/>
                <a:latin typeface="YAFcfgxAU44 0"/>
              </a:rPr>
              <a:t>    </a:t>
            </a:r>
            <a:r>
              <a:rPr lang="en-US" altLang="zh-TW" sz="3200" b="0" i="0" dirty="0" err="1">
                <a:solidFill>
                  <a:srgbClr val="F1EAD1"/>
                </a:solidFill>
                <a:effectLst/>
                <a:latin typeface="YAFcfgxAU44 0"/>
              </a:rPr>
              <a:t>last_checker</a:t>
            </a:r>
            <a:r>
              <a:rPr lang="en-US" altLang="zh-TW" sz="3200" b="0" i="0" dirty="0">
                <a:solidFill>
                  <a:srgbClr val="F1EAD1"/>
                </a:solidFill>
                <a:effectLst/>
                <a:latin typeface="YAFcfgxAU44 0"/>
              </a:rPr>
              <a:t> INT UNSIGNED,</a:t>
            </a:r>
            <a:endParaRPr lang="en-US" sz="2999" u="none" strike="noStrike" dirty="0">
              <a:solidFill>
                <a:srgbClr val="F1EAD1"/>
              </a:solidFill>
              <a:latin typeface="Arial Unicode"/>
              <a:ea typeface="Arial Unicode"/>
              <a:cs typeface="Arial Unicode"/>
              <a:sym typeface="Arial Unicode"/>
            </a:endParaRPr>
          </a:p>
          <a:p>
            <a:pPr algn="l">
              <a:lnSpc>
                <a:spcPts val="3749"/>
              </a:lnSpc>
            </a:pPr>
            <a:r>
              <a:rPr lang="en-US" sz="2999" u="none" strike="noStrike" dirty="0">
                <a:solidFill>
                  <a:srgbClr val="F1EAD1"/>
                </a:solidFill>
                <a:latin typeface="Arial Unicode"/>
                <a:ea typeface="Arial Unicode"/>
                <a:cs typeface="Arial Unicode"/>
                <a:sym typeface="Arial Unicode"/>
              </a:rPr>
              <a:t>    PRIMARY KEY (</a:t>
            </a:r>
            <a:r>
              <a:rPr lang="en-US" sz="2999" u="none" strike="noStrike" dirty="0" err="1">
                <a:solidFill>
                  <a:srgbClr val="F1EAD1"/>
                </a:solidFill>
                <a:latin typeface="Arial Unicode"/>
                <a:ea typeface="Arial Unicode"/>
                <a:cs typeface="Arial Unicode"/>
                <a:sym typeface="Arial Unicode"/>
              </a:rPr>
              <a:t>inventory_id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en-US" sz="2999" u="none" strike="noStrike" dirty="0">
                <a:solidFill>
                  <a:srgbClr val="F1EAD1"/>
                </a:solidFill>
                <a:latin typeface="Arial Unicode"/>
                <a:ea typeface="Arial Unicode"/>
                <a:cs typeface="Arial Unicode"/>
                <a:sym typeface="Arial Unicode"/>
              </a:rPr>
              <a:t>    FOREIGN KEY (</a:t>
            </a:r>
            <a:r>
              <a:rPr lang="en-US" sz="2999" u="none" strike="noStrike" dirty="0" err="1">
                <a:solidFill>
                  <a:srgbClr val="F1EAD1"/>
                </a:solidFill>
                <a:latin typeface="Arial Unicode"/>
                <a:ea typeface="Arial Unicode"/>
                <a:cs typeface="Arial Unicode"/>
                <a:sym typeface="Arial Unicode"/>
              </a:rPr>
              <a:t>supplier_id</a:t>
            </a:r>
            <a:r>
              <a:rPr lang="en-US" sz="2999" u="none" strike="noStrike" dirty="0">
                <a:solidFill>
                  <a:srgbClr val="F1EAD1"/>
                </a:solidFill>
                <a:latin typeface="Arial Unicode"/>
                <a:ea typeface="Arial Unicode"/>
                <a:cs typeface="Arial Unicode"/>
                <a:sym typeface="Arial Unicode"/>
              </a:rPr>
              <a:t>) REFERENCES Suppliers(</a:t>
            </a:r>
            <a:r>
              <a:rPr lang="en-US" sz="2999" u="none" strike="noStrike" dirty="0" err="1">
                <a:solidFill>
                  <a:srgbClr val="F1EAD1"/>
                </a:solidFill>
                <a:latin typeface="Arial Unicode"/>
                <a:ea typeface="Arial Unicode"/>
                <a:cs typeface="Arial Unicode"/>
                <a:sym typeface="Arial Unicode"/>
              </a:rPr>
              <a:t>supplier_id</a:t>
            </a:r>
            <a:r>
              <a:rPr lang="en-US" sz="2999" u="none" strike="noStrike" dirty="0">
                <a:solidFill>
                  <a:srgbClr val="F1EAD1"/>
                </a:solidFill>
                <a:latin typeface="Arial Unicode"/>
                <a:ea typeface="Arial Unicode"/>
                <a:cs typeface="Arial Unicode"/>
                <a:sym typeface="Arial Unicode"/>
              </a:rPr>
              <a:t>)</a:t>
            </a:r>
          </a:p>
          <a:p>
            <a:pPr algn="l">
              <a:lnSpc>
                <a:spcPts val="3749"/>
              </a:lnSpc>
            </a:pPr>
            <a:r>
              <a:rPr lang="zh-TW" altLang="en-US" sz="3200" b="0" i="0" dirty="0">
                <a:solidFill>
                  <a:srgbClr val="F1EAD1"/>
                </a:solidFill>
                <a:effectLst/>
              </a:rPr>
              <a:t>    </a:t>
            </a:r>
            <a:r>
              <a:rPr lang="en-US" altLang="zh-TW" sz="3200" b="0" i="0" dirty="0">
                <a:solidFill>
                  <a:srgbClr val="F1EAD1"/>
                </a:solidFill>
                <a:effectLst/>
              </a:rPr>
              <a:t>FOREIGN KEY (</a:t>
            </a:r>
            <a:r>
              <a:rPr lang="en-US" altLang="zh-TW" sz="3200" b="0" i="0" dirty="0" err="1">
                <a:solidFill>
                  <a:srgbClr val="F1EAD1"/>
                </a:solidFill>
                <a:effectLst/>
              </a:rPr>
              <a:t>last_checker_staff_id</a:t>
            </a:r>
            <a:r>
              <a:rPr lang="en-US" altLang="zh-TW" sz="3200" b="0" i="0" dirty="0">
                <a:solidFill>
                  <a:srgbClr val="F1EAD1"/>
                </a:solidFill>
                <a:effectLst/>
              </a:rPr>
              <a:t>) REFERENCES Staff(</a:t>
            </a:r>
            <a:r>
              <a:rPr lang="en-US" altLang="zh-TW" sz="3200" b="0" i="0" dirty="0" err="1">
                <a:solidFill>
                  <a:srgbClr val="F1EAD1"/>
                </a:solidFill>
                <a:effectLst/>
              </a:rPr>
              <a:t>staff_id</a:t>
            </a:r>
            <a:r>
              <a:rPr lang="en-US" altLang="zh-TW" sz="3200" b="0" i="0" dirty="0">
                <a:solidFill>
                  <a:srgbClr val="F1EAD1"/>
                </a:solidFill>
                <a:effectLst/>
              </a:rPr>
              <a:t>)</a:t>
            </a:r>
            <a:endParaRPr lang="en-US" sz="2999" u="none" strike="noStrike" dirty="0">
              <a:solidFill>
                <a:srgbClr val="F1EAD1"/>
              </a:solidFill>
              <a:latin typeface="Arial Unicode"/>
              <a:ea typeface="Arial Unicode"/>
              <a:cs typeface="Arial Unicode"/>
              <a:sym typeface="Arial Unicode"/>
            </a:endParaRPr>
          </a:p>
          <a:p>
            <a:pPr algn="l">
              <a:lnSpc>
                <a:spcPts val="3749"/>
              </a:lnSpc>
            </a:pPr>
            <a:r>
              <a:rPr lang="en-US" sz="2999" u="none" strike="noStrike" dirty="0">
                <a:solidFill>
                  <a:srgbClr val="F1EAD1"/>
                </a:solidFill>
                <a:latin typeface="Arial Unicode"/>
                <a:ea typeface="Arial Unicode"/>
                <a:cs typeface="Arial Unicode"/>
                <a:sym typeface="Arial Unicode"/>
              </a:rPr>
              <a:t>);</a:t>
            </a:r>
          </a:p>
        </p:txBody>
      </p:sp>
      <p:sp>
        <p:nvSpPr>
          <p:cNvPr id="10" name="TextBox 10"/>
          <p:cNvSpPr txBox="1"/>
          <p:nvPr/>
        </p:nvSpPr>
        <p:spPr>
          <a:xfrm>
            <a:off x="845297" y="1523903"/>
            <a:ext cx="6533574"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Inventory(庫存) </a:t>
            </a:r>
          </a:p>
        </p:txBody>
      </p:sp>
      <p:graphicFrame>
        <p:nvGraphicFramePr>
          <p:cNvPr id="11" name="Table 11"/>
          <p:cNvGraphicFramePr>
            <a:graphicFrameLocks noGrp="1"/>
          </p:cNvGraphicFramePr>
          <p:nvPr>
            <p:extLst>
              <p:ext uri="{D42A27DB-BD31-4B8C-83A1-F6EECF244321}">
                <p14:modId xmlns:p14="http://schemas.microsoft.com/office/powerpoint/2010/main" val="3097141787"/>
              </p:ext>
            </p:extLst>
          </p:nvPr>
        </p:nvGraphicFramePr>
        <p:xfrm>
          <a:off x="9144000" y="1477066"/>
          <a:ext cx="8525768" cy="8106815"/>
        </p:xfrm>
        <a:graphic>
          <a:graphicData uri="http://schemas.openxmlformats.org/drawingml/2006/table">
            <a:tbl>
              <a:tblPr/>
              <a:tblGrid>
                <a:gridCol w="2273480">
                  <a:extLst>
                    <a:ext uri="{9D8B030D-6E8A-4147-A177-3AD203B41FA5}">
                      <a16:colId xmlns:a16="http://schemas.microsoft.com/office/drawing/2014/main" val="20000"/>
                    </a:ext>
                  </a:extLst>
                </a:gridCol>
                <a:gridCol w="2199955">
                  <a:extLst>
                    <a:ext uri="{9D8B030D-6E8A-4147-A177-3AD203B41FA5}">
                      <a16:colId xmlns:a16="http://schemas.microsoft.com/office/drawing/2014/main" val="20001"/>
                    </a:ext>
                  </a:extLst>
                </a:gridCol>
                <a:gridCol w="1066218">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348466">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資料型態</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484725">
                <a:tc>
                  <a:txBody>
                    <a:bodyPr/>
                    <a:lstStyle/>
                    <a:p>
                      <a:pPr algn="ctr">
                        <a:lnSpc>
                          <a:spcPts val="2520"/>
                        </a:lnSpc>
                        <a:defRPr/>
                      </a:pPr>
                      <a:r>
                        <a:rPr lang="en-US" sz="1800" b="1" kern="1200" dirty="0" err="1">
                          <a:solidFill>
                            <a:srgbClr val="5CE1E6"/>
                          </a:solidFill>
                          <a:latin typeface="Arimo Bold"/>
                          <a:ea typeface="Arimo Bold"/>
                          <a:cs typeface="Arimo Bold"/>
                          <a:sym typeface="Open Sauce Bold"/>
                        </a:rPr>
                        <a:t>last</a:t>
                      </a:r>
                      <a:r>
                        <a:rPr lang="en-US" sz="1800" b="1" dirty="0" err="1">
                          <a:solidFill>
                            <a:srgbClr val="FF3131"/>
                          </a:solidFill>
                          <a:latin typeface="Open Sauce Bold"/>
                          <a:ea typeface="Open Sauce Bold"/>
                          <a:cs typeface="Open Sauce Bold"/>
                          <a:sym typeface="Open Sauce Bold"/>
                        </a:rPr>
                        <a:t>_</a:t>
                      </a:r>
                      <a:r>
                        <a:rPr lang="en-US" sz="1800" b="1" kern="1200" dirty="0" err="1">
                          <a:solidFill>
                            <a:srgbClr val="5CE1E6"/>
                          </a:solidFill>
                          <a:latin typeface="Arimo Bold"/>
                          <a:ea typeface="Arimo Bold"/>
                          <a:cs typeface="Arimo Bold"/>
                          <a:sym typeface="Open Sauce Bold"/>
                        </a:rPr>
                        <a:t>checker</a:t>
                      </a:r>
                      <a:endParaRPr lang="en-US" sz="1800" b="1" kern="1200" dirty="0">
                        <a:solidFill>
                          <a:srgbClr val="5CE1E6"/>
                        </a:solidFill>
                        <a:latin typeface="Arimo Bold"/>
                        <a:ea typeface="Arimo Bold"/>
                        <a:cs typeface="Arimo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Open Sauce Bold"/>
                          <a:ea typeface="Open Sauce Bold"/>
                          <a:cs typeface="Open Sauce Bold"/>
                          <a:sym typeface="Open Sauce Bold"/>
                        </a:rPr>
                        <a:t>INT UNSIGNED</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zh-TW" altLang="en-US" sz="1800" dirty="0">
                          <a:solidFill>
                            <a:srgbClr val="FFFFFF"/>
                          </a:solidFill>
                          <a:latin typeface="Open Sauce"/>
                          <a:ea typeface="Open Sauce"/>
                          <a:cs typeface="Open Sauce"/>
                          <a:sym typeface="Open Sauce"/>
                        </a:rPr>
                        <a:t>參照</a:t>
                      </a:r>
                      <a:r>
                        <a:rPr lang="en-US" sz="1800" dirty="0">
                          <a:solidFill>
                            <a:srgbClr val="FFFFFF"/>
                          </a:solidFill>
                          <a:latin typeface="Open Sauce"/>
                          <a:ea typeface="Open Sauce"/>
                          <a:cs typeface="Open Sauce"/>
                          <a:sym typeface="Open Sauce"/>
                        </a:rPr>
                        <a:t>Staff(</a:t>
                      </a:r>
                      <a:r>
                        <a:rPr lang="en-US" sz="1800" dirty="0" err="1">
                          <a:solidFill>
                            <a:srgbClr val="FFFFFF"/>
                          </a:solidFill>
                          <a:latin typeface="Open Sauce"/>
                          <a:ea typeface="Open Sauce"/>
                          <a:cs typeface="Open Sauce"/>
                          <a:sym typeface="Open Sauce"/>
                        </a:rPr>
                        <a:t>staff_id</a:t>
                      </a:r>
                      <a:r>
                        <a:rPr lang="en-US" sz="1800" dirty="0">
                          <a:solidFill>
                            <a:srgbClr val="FFFFFF"/>
                          </a:solidFill>
                          <a:latin typeface="Open Sauce"/>
                          <a:ea typeface="Open Sauce"/>
                          <a:cs typeface="Open Sauce"/>
                          <a:sym typeface="Open Sauce"/>
                        </a:rPr>
                        <a: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273624">
                <a:tc>
                  <a:txBody>
                    <a:bodyPr/>
                    <a:lstStyle/>
                    <a:p>
                      <a:pPr algn="ctr">
                        <a:lnSpc>
                          <a:spcPts val="2520"/>
                        </a:lnSpc>
                        <a:defRPr/>
                      </a:pPr>
                      <a:r>
                        <a:rPr lang="en-US" sz="1800" b="1" dirty="0" err="1">
                          <a:solidFill>
                            <a:srgbClr val="FFFFFF"/>
                          </a:solidFill>
                          <a:latin typeface="Open Sauce Bold"/>
                          <a:ea typeface="Open Sauce Bold"/>
                          <a:cs typeface="Open Sauce Bold"/>
                          <a:sym typeface="Open Sauce Bold"/>
                        </a:rPr>
                        <a:t>last_check_time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TIMESTAMP</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zh-TW" altLang="en-US" sz="1800" dirty="0">
                          <a:solidFill>
                            <a:srgbClr val="FFFFFF"/>
                          </a:solidFill>
                          <a:latin typeface="Open Sauce"/>
                          <a:ea typeface="Open Sauce"/>
                          <a:cs typeface="Open Sauce"/>
                          <a:sym typeface="Open Sauce"/>
                        </a:rPr>
                        <a:t>標準時間格式，需符合 </a:t>
                      </a:r>
                      <a:r>
                        <a:rPr lang="en-US" altLang="zh-TW" sz="1800" dirty="0">
                          <a:solidFill>
                            <a:srgbClr val="FFFFFF"/>
                          </a:solidFill>
                          <a:latin typeface="Open Sauce"/>
                          <a:ea typeface="Open Sauce"/>
                          <a:cs typeface="Open Sauce"/>
                          <a:sym typeface="Open Sauce"/>
                        </a:rPr>
                        <a:t>YYYY-MM-DD HH:MM:SS </a:t>
                      </a:r>
                      <a:r>
                        <a:rPr lang="zh-TW" altLang="en-US" sz="1800" dirty="0">
                          <a:solidFill>
                            <a:srgbClr val="FFFFFF"/>
                          </a:solidFill>
                          <a:latin typeface="Open Sauce"/>
                          <a:ea typeface="Open Sauce"/>
                          <a:cs typeface="Open Sauce"/>
                          <a:sym typeface="Open Sauce"/>
                        </a:rPr>
                        <a:t>格式</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3442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283035" y="3280915"/>
            <a:ext cx="9721929" cy="2706998"/>
            <a:chOff x="0" y="0"/>
            <a:chExt cx="12962572" cy="3609330"/>
          </a:xfrm>
        </p:grpSpPr>
        <p:sp>
          <p:nvSpPr>
            <p:cNvPr id="16" name="TextBox 16"/>
            <p:cNvSpPr txBox="1"/>
            <p:nvPr/>
          </p:nvSpPr>
          <p:spPr>
            <a:xfrm>
              <a:off x="0" y="642820"/>
              <a:ext cx="12962572" cy="2966511"/>
            </a:xfrm>
            <a:prstGeom prst="rect">
              <a:avLst/>
            </a:prstGeom>
          </p:spPr>
          <p:txBody>
            <a:bodyPr lIns="0" tIns="0" rIns="0" bIns="0" rtlCol="0" anchor="t">
              <a:spAutoFit/>
            </a:bodyPr>
            <a:lstStyle/>
            <a:p>
              <a:pPr algn="ctr">
                <a:lnSpc>
                  <a:spcPts val="16164"/>
                </a:lnSpc>
              </a:pPr>
              <a:r>
                <a:rPr lang="en-US" sz="16164" spc="-889">
                  <a:solidFill>
                    <a:srgbClr val="097D4C"/>
                  </a:solidFill>
                  <a:latin typeface="可画悦酷黑体-繁"/>
                  <a:ea typeface="可画悦酷黑体-繁"/>
                  <a:cs typeface="可画悦酷黑体-繁"/>
                  <a:sym typeface="可画悦酷黑体-繁"/>
                </a:rPr>
                <a:t>SQL實作結果</a:t>
              </a:r>
            </a:p>
          </p:txBody>
        </p:sp>
        <p:sp>
          <p:nvSpPr>
            <p:cNvPr id="17" name="Freeform 17"/>
            <p:cNvSpPr/>
            <p:nvPr/>
          </p:nvSpPr>
          <p:spPr>
            <a:xfrm flipH="1">
              <a:off x="11671814" y="0"/>
              <a:ext cx="635303" cy="633715"/>
            </a:xfrm>
            <a:custGeom>
              <a:avLst/>
              <a:gdLst/>
              <a:ahLst/>
              <a:cxnLst/>
              <a:rect l="l" t="t" r="r" b="b"/>
              <a:pathLst>
                <a:path w="635303" h="633715">
                  <a:moveTo>
                    <a:pt x="635303" y="0"/>
                  </a:moveTo>
                  <a:lnTo>
                    <a:pt x="0" y="0"/>
                  </a:lnTo>
                  <a:lnTo>
                    <a:pt x="0" y="633715"/>
                  </a:lnTo>
                  <a:lnTo>
                    <a:pt x="635303" y="633715"/>
                  </a:lnTo>
                  <a:lnTo>
                    <a:pt x="63530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aphicFrame>
        <p:nvGraphicFramePr>
          <p:cNvPr id="5" name="Table 5"/>
          <p:cNvGraphicFramePr>
            <a:graphicFrameLocks noGrp="1"/>
          </p:cNvGraphicFramePr>
          <p:nvPr/>
        </p:nvGraphicFramePr>
        <p:xfrm>
          <a:off x="633280" y="2471313"/>
          <a:ext cx="13049673" cy="4601909"/>
        </p:xfrm>
        <a:graphic>
          <a:graphicData uri="http://schemas.openxmlformats.org/drawingml/2006/table">
            <a:tbl>
              <a:tblPr/>
              <a:tblGrid>
                <a:gridCol w="13049673">
                  <a:extLst>
                    <a:ext uri="{9D8B030D-6E8A-4147-A177-3AD203B41FA5}">
                      <a16:colId xmlns:a16="http://schemas.microsoft.com/office/drawing/2014/main" val="20000"/>
                    </a:ext>
                  </a:extLst>
                </a:gridCol>
              </a:tblGrid>
              <a:tr h="3969289">
                <a:tc>
                  <a:txBody>
                    <a:bodyPr/>
                    <a:lstStyle/>
                    <a:p>
                      <a:pPr algn="just">
                        <a:lnSpc>
                          <a:spcPts val="5599"/>
                        </a:lnSpc>
                        <a:defRPr/>
                      </a:pPr>
                      <a:r>
                        <a:rPr lang="en-US" sz="3999">
                          <a:solidFill>
                            <a:srgbClr val="097D4C"/>
                          </a:solidFill>
                          <a:latin typeface="可画标题黑-繁"/>
                          <a:ea typeface="可画标题黑-繁"/>
                          <a:cs typeface="可画标题黑-繁"/>
                          <a:sym typeface="可画标题黑-繁"/>
                        </a:rPr>
                        <a:t>現代社會的人們更重視服務的效率與便利性，而我們為了提升顧客整體用餐體驗，同時簡化繁瑣的內部營運流程，決定製作一套全方位餐廳管理系統。這是一個完整的餐廳管理系統，適用於中小型餐廳或連鎖餐飲業者，整合了顧客管理、訂位訂餐、庫存管理、員工排班與財務記錄等功能。系統將幫助餐廳實現數位化轉型，提升營運效率與顧客服務品質。</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Freeform 6"/>
          <p:cNvSpPr/>
          <p:nvPr/>
        </p:nvSpPr>
        <p:spPr>
          <a:xfrm rot="931777">
            <a:off x="14330686" y="1728098"/>
            <a:ext cx="3666646" cy="4254547"/>
          </a:xfrm>
          <a:custGeom>
            <a:avLst/>
            <a:gdLst/>
            <a:ahLst/>
            <a:cxnLst/>
            <a:rect l="l" t="t" r="r" b="b"/>
            <a:pathLst>
              <a:path w="3666646" h="4254547">
                <a:moveTo>
                  <a:pt x="0" y="0"/>
                </a:moveTo>
                <a:lnTo>
                  <a:pt x="3666646" y="0"/>
                </a:lnTo>
                <a:lnTo>
                  <a:pt x="3666646" y="4254548"/>
                </a:lnTo>
                <a:lnTo>
                  <a:pt x="0" y="4254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Freeform 7"/>
          <p:cNvSpPr/>
          <p:nvPr/>
        </p:nvSpPr>
        <p:spPr>
          <a:xfrm>
            <a:off x="13831227" y="2538273"/>
            <a:ext cx="4248866" cy="4972077"/>
          </a:xfrm>
          <a:custGeom>
            <a:avLst/>
            <a:gdLst/>
            <a:ahLst/>
            <a:cxnLst/>
            <a:rect l="l" t="t" r="r" b="b"/>
            <a:pathLst>
              <a:path w="4248866" h="4972077">
                <a:moveTo>
                  <a:pt x="0" y="0"/>
                </a:moveTo>
                <a:lnTo>
                  <a:pt x="4248866" y="0"/>
                </a:lnTo>
                <a:lnTo>
                  <a:pt x="4248866" y="4972077"/>
                </a:lnTo>
                <a:lnTo>
                  <a:pt x="0" y="4972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TextBox 8"/>
          <p:cNvSpPr txBox="1"/>
          <p:nvPr/>
        </p:nvSpPr>
        <p:spPr>
          <a:xfrm>
            <a:off x="1028700" y="866775"/>
            <a:ext cx="5808000" cy="1377953"/>
          </a:xfrm>
          <a:prstGeom prst="rect">
            <a:avLst/>
          </a:prstGeom>
        </p:spPr>
        <p:txBody>
          <a:bodyPr lIns="0" tIns="0" rIns="0" bIns="0" rtlCol="0" anchor="t">
            <a:spAutoFit/>
          </a:bodyPr>
          <a:lstStyle/>
          <a:p>
            <a:pPr marL="0" lvl="0" indent="0" algn="l">
              <a:lnSpc>
                <a:spcPts val="11199"/>
              </a:lnSpc>
              <a:spcBef>
                <a:spcPct val="0"/>
              </a:spcBef>
            </a:pPr>
            <a:r>
              <a:rPr lang="en-US" sz="7999">
                <a:solidFill>
                  <a:srgbClr val="097D4C"/>
                </a:solidFill>
                <a:latin typeface="可画标题黑-繁"/>
                <a:ea typeface="可画标题黑-繁"/>
                <a:cs typeface="可画标题黑-繁"/>
                <a:sym typeface="可画标题黑-繁"/>
              </a:rPr>
              <a:t>應用情境</a:t>
            </a:r>
          </a:p>
        </p:txBody>
      </p:sp>
      <p:sp>
        <p:nvSpPr>
          <p:cNvPr id="9" name="Freeform 9"/>
          <p:cNvSpPr/>
          <p:nvPr/>
        </p:nvSpPr>
        <p:spPr>
          <a:xfrm>
            <a:off x="14046079" y="1314913"/>
            <a:ext cx="476523" cy="524372"/>
          </a:xfrm>
          <a:custGeom>
            <a:avLst/>
            <a:gdLst/>
            <a:ahLst/>
            <a:cxnLst/>
            <a:rect l="l" t="t" r="r" b="b"/>
            <a:pathLst>
              <a:path w="476523" h="524372">
                <a:moveTo>
                  <a:pt x="0" y="0"/>
                </a:moveTo>
                <a:lnTo>
                  <a:pt x="476523" y="0"/>
                </a:lnTo>
                <a:lnTo>
                  <a:pt x="476523" y="524372"/>
                </a:lnTo>
                <a:lnTo>
                  <a:pt x="0" y="5243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0" name="Freeform 10"/>
          <p:cNvSpPr/>
          <p:nvPr/>
        </p:nvSpPr>
        <p:spPr>
          <a:xfrm rot="504348">
            <a:off x="17424786" y="7362431"/>
            <a:ext cx="647852" cy="627607"/>
          </a:xfrm>
          <a:custGeom>
            <a:avLst/>
            <a:gdLst/>
            <a:ahLst/>
            <a:cxnLst/>
            <a:rect l="l" t="t" r="r" b="b"/>
            <a:pathLst>
              <a:path w="647852" h="627607">
                <a:moveTo>
                  <a:pt x="0" y="0"/>
                </a:moveTo>
                <a:lnTo>
                  <a:pt x="647852" y="0"/>
                </a:lnTo>
                <a:lnTo>
                  <a:pt x="647852" y="627606"/>
                </a:lnTo>
                <a:lnTo>
                  <a:pt x="0" y="627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Freeform 11"/>
          <p:cNvSpPr/>
          <p:nvPr/>
        </p:nvSpPr>
        <p:spPr>
          <a:xfrm rot="-782048">
            <a:off x="17440360" y="842064"/>
            <a:ext cx="277493" cy="305357"/>
          </a:xfrm>
          <a:custGeom>
            <a:avLst/>
            <a:gdLst/>
            <a:ahLst/>
            <a:cxnLst/>
            <a:rect l="l" t="t" r="r" b="b"/>
            <a:pathLst>
              <a:path w="277493" h="305357">
                <a:moveTo>
                  <a:pt x="0" y="0"/>
                </a:moveTo>
                <a:lnTo>
                  <a:pt x="277493" y="0"/>
                </a:lnTo>
                <a:lnTo>
                  <a:pt x="277493" y="305357"/>
                </a:lnTo>
                <a:lnTo>
                  <a:pt x="0" y="305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2" name="Freeform 12"/>
          <p:cNvSpPr/>
          <p:nvPr/>
        </p:nvSpPr>
        <p:spPr>
          <a:xfrm rot="4271851" flipH="1">
            <a:off x="12868680" y="2093999"/>
            <a:ext cx="333075" cy="332242"/>
          </a:xfrm>
          <a:custGeom>
            <a:avLst/>
            <a:gdLst/>
            <a:ahLst/>
            <a:cxnLst/>
            <a:rect l="l" t="t" r="r" b="b"/>
            <a:pathLst>
              <a:path w="333075" h="332242">
                <a:moveTo>
                  <a:pt x="333075" y="0"/>
                </a:moveTo>
                <a:lnTo>
                  <a:pt x="0" y="0"/>
                </a:lnTo>
                <a:lnTo>
                  <a:pt x="0" y="332243"/>
                </a:lnTo>
                <a:lnTo>
                  <a:pt x="333075" y="332243"/>
                </a:lnTo>
                <a:lnTo>
                  <a:pt x="33307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3" name="Freeform 13"/>
          <p:cNvSpPr/>
          <p:nvPr/>
        </p:nvSpPr>
        <p:spPr>
          <a:xfrm rot="-9773304" flipH="1">
            <a:off x="15789122" y="8218204"/>
            <a:ext cx="333075" cy="332242"/>
          </a:xfrm>
          <a:custGeom>
            <a:avLst/>
            <a:gdLst/>
            <a:ahLst/>
            <a:cxnLst/>
            <a:rect l="l" t="t" r="r" b="b"/>
            <a:pathLst>
              <a:path w="333075" h="332242">
                <a:moveTo>
                  <a:pt x="333075" y="0"/>
                </a:moveTo>
                <a:lnTo>
                  <a:pt x="0" y="0"/>
                </a:lnTo>
                <a:lnTo>
                  <a:pt x="0" y="332242"/>
                </a:lnTo>
                <a:lnTo>
                  <a:pt x="333075" y="332242"/>
                </a:lnTo>
                <a:lnTo>
                  <a:pt x="33307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INSERT-Users  </a:t>
            </a:r>
          </a:p>
        </p:txBody>
      </p:sp>
      <p:graphicFrame>
        <p:nvGraphicFramePr>
          <p:cNvPr id="6" name="Table 6"/>
          <p:cNvGraphicFramePr>
            <a:graphicFrameLocks noGrp="1"/>
          </p:cNvGraphicFramePr>
          <p:nvPr/>
        </p:nvGraphicFramePr>
        <p:xfrm>
          <a:off x="2196432" y="1591027"/>
          <a:ext cx="13895136" cy="7881937"/>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7">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Users (name, email, phone_number, role, created_time)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('王小明', 'ming@example.com', '0912345678', 'Staff', '2023-01-01 10:00:00'),</a:t>
                      </a:r>
                    </a:p>
                    <a:p>
                      <a:pPr algn="just">
                        <a:lnSpc>
                          <a:spcPts val="2800"/>
                        </a:lnSpc>
                      </a:pPr>
                      <a:r>
                        <a:rPr lang="en-US" sz="2000">
                          <a:solidFill>
                            <a:srgbClr val="097D4C"/>
                          </a:solidFill>
                          <a:latin typeface="可画标题黑-繁"/>
                          <a:ea typeface="可画标题黑-繁"/>
                          <a:cs typeface="可画标题黑-繁"/>
                          <a:sym typeface="可画标题黑-繁"/>
                        </a:rPr>
                        <a:t>('林小華', 'hua@example.com', '0923456789', 'Staff', '2023-01-02 11:00:00'),</a:t>
                      </a:r>
                    </a:p>
                    <a:p>
                      <a:pPr algn="just">
                        <a:lnSpc>
                          <a:spcPts val="2800"/>
                        </a:lnSpc>
                      </a:pPr>
                      <a:r>
                        <a:rPr lang="en-US" sz="2000">
                          <a:solidFill>
                            <a:srgbClr val="097D4C"/>
                          </a:solidFill>
                          <a:latin typeface="可画标题黑-繁"/>
                          <a:ea typeface="可画标题黑-繁"/>
                          <a:cs typeface="可画标题黑-繁"/>
                          <a:sym typeface="可画标题黑-繁"/>
                        </a:rPr>
                        <a:t>( '陳大勇', 'yong@example.com', '0934567890', 'Staff', '2023-01-03 09:00:00'),</a:t>
                      </a:r>
                    </a:p>
                    <a:p>
                      <a:pPr algn="just">
                        <a:lnSpc>
                          <a:spcPts val="2800"/>
                        </a:lnSpc>
                      </a:pPr>
                      <a:r>
                        <a:rPr lang="en-US" sz="2000">
                          <a:solidFill>
                            <a:srgbClr val="097D4C"/>
                          </a:solidFill>
                          <a:latin typeface="可画标题黑-繁"/>
                          <a:ea typeface="可画标题黑-繁"/>
                          <a:cs typeface="可画标题黑-繁"/>
                          <a:sym typeface="可画标题黑-繁"/>
                        </a:rPr>
                        <a:t>('張美麗', 'mei@example.com', '0945678901', 'Manager', '2023-01-04 08:00:00'),</a:t>
                      </a:r>
                    </a:p>
                    <a:p>
                      <a:pPr algn="just">
                        <a:lnSpc>
                          <a:spcPts val="2800"/>
                        </a:lnSpc>
                      </a:pPr>
                      <a:r>
                        <a:rPr lang="en-US" sz="2000">
                          <a:solidFill>
                            <a:srgbClr val="097D4C"/>
                          </a:solidFill>
                          <a:latin typeface="可画标题黑-繁"/>
                          <a:ea typeface="可画标题黑-繁"/>
                          <a:cs typeface="可画标题黑-繁"/>
                          <a:sym typeface="可画标题黑-繁"/>
                        </a:rPr>
                        <a:t>('劉德華', 'dehua@example.com', '0956789012', 'Manager', '2023-01-05 12:00:00'),</a:t>
                      </a:r>
                    </a:p>
                    <a:p>
                      <a:pPr algn="just">
                        <a:lnSpc>
                          <a:spcPts val="2800"/>
                        </a:lnSpc>
                      </a:pPr>
                      <a:r>
                        <a:rPr lang="en-US" sz="2000">
                          <a:solidFill>
                            <a:srgbClr val="097D4C"/>
                          </a:solidFill>
                          <a:latin typeface="可画标题黑-繁"/>
                          <a:ea typeface="可画标题黑-繁"/>
                          <a:cs typeface="可画标题黑-繁"/>
                          <a:sym typeface="可画标题黑-繁"/>
                        </a:rPr>
                        <a:t>('周杰倫', 'jay@example.com', '0967890123', 'Staff', '2023-01-06 14:00:00'),</a:t>
                      </a:r>
                    </a:p>
                    <a:p>
                      <a:pPr algn="just">
                        <a:lnSpc>
                          <a:spcPts val="2800"/>
                        </a:lnSpc>
                      </a:pPr>
                      <a:r>
                        <a:rPr lang="en-US" sz="2000">
                          <a:solidFill>
                            <a:srgbClr val="097D4C"/>
                          </a:solidFill>
                          <a:latin typeface="可画标题黑-繁"/>
                          <a:ea typeface="可画标题黑-繁"/>
                          <a:cs typeface="可画标题黑-繁"/>
                          <a:sym typeface="可画标题黑-繁"/>
                        </a:rPr>
                        <a:t>('蔡依林', 'jolin@example.com', '0978901234', 'Staff', '2023-01-07 16:00:00'),</a:t>
                      </a:r>
                    </a:p>
                    <a:p>
                      <a:pPr algn="just">
                        <a:lnSpc>
                          <a:spcPts val="2800"/>
                        </a:lnSpc>
                      </a:pPr>
                      <a:r>
                        <a:rPr lang="en-US" sz="2000">
                          <a:solidFill>
                            <a:srgbClr val="097D4C"/>
                          </a:solidFill>
                          <a:latin typeface="可画标题黑-繁"/>
                          <a:ea typeface="可画标题黑-繁"/>
                          <a:cs typeface="可画标题黑-繁"/>
                          <a:sym typeface="可画标题黑-繁"/>
                        </a:rPr>
                        <a:t>('林志玲', 'chiling@example.com', '0989012345', 'Staff', '2023-01-08 10:30:00'),</a:t>
                      </a:r>
                    </a:p>
                    <a:p>
                      <a:pPr algn="just">
                        <a:lnSpc>
                          <a:spcPts val="2800"/>
                        </a:lnSpc>
                      </a:pPr>
                      <a:r>
                        <a:rPr lang="en-US" sz="2000">
                          <a:solidFill>
                            <a:srgbClr val="097D4C"/>
                          </a:solidFill>
                          <a:latin typeface="可画标题黑-繁"/>
                          <a:ea typeface="可画标题黑-繁"/>
                          <a:cs typeface="可画标题黑-繁"/>
                          <a:sym typeface="可画标题黑-繁"/>
                        </a:rPr>
                        <a:t>('吳宗憲', 'jacky@example.com', '0990123456', 'Staff', '2023-01-09 11:30:00'),</a:t>
                      </a:r>
                    </a:p>
                    <a:p>
                      <a:pPr algn="just">
                        <a:lnSpc>
                          <a:spcPts val="2800"/>
                        </a:lnSpc>
                      </a:pPr>
                      <a:r>
                        <a:rPr lang="en-US" sz="2000">
                          <a:solidFill>
                            <a:srgbClr val="097D4C"/>
                          </a:solidFill>
                          <a:latin typeface="可画标题黑-繁"/>
                          <a:ea typeface="可画标题黑-繁"/>
                          <a:cs typeface="可画标题黑-繁"/>
                          <a:sym typeface="可画标题黑-繁"/>
                        </a:rPr>
                        <a:t>('徐若瑄', 'vivian@example.com', '0911122334', 'Customer', '2023-01-10 13:00:00'),</a:t>
                      </a:r>
                    </a:p>
                    <a:p>
                      <a:pPr algn="just">
                        <a:lnSpc>
                          <a:spcPts val="2800"/>
                        </a:lnSpc>
                      </a:pPr>
                      <a:r>
                        <a:rPr lang="en-US" sz="2000">
                          <a:solidFill>
                            <a:srgbClr val="097D4C"/>
                          </a:solidFill>
                          <a:latin typeface="可画标题黑-繁"/>
                          <a:ea typeface="可画标题黑-繁"/>
                          <a:cs typeface="可画标题黑-繁"/>
                          <a:sym typeface="可画标题黑-繁"/>
                        </a:rPr>
                        <a:t>('金城武', 'takeshi@example.com', '0922233445', 'Customer', '2023-01-11 15:00:00'),</a:t>
                      </a:r>
                    </a:p>
                    <a:p>
                      <a:pPr algn="just">
                        <a:lnSpc>
                          <a:spcPts val="2800"/>
                        </a:lnSpc>
                      </a:pPr>
                      <a:r>
                        <a:rPr lang="en-US" sz="2000">
                          <a:solidFill>
                            <a:srgbClr val="097D4C"/>
                          </a:solidFill>
                          <a:latin typeface="可画标题黑-繁"/>
                          <a:ea typeface="可画标题黑-繁"/>
                          <a:cs typeface="可画标题黑-繁"/>
                          <a:sym typeface="可画标题黑-繁"/>
                        </a:rPr>
                        <a:t>('梁朝偉', 'tony@example.com', '0933344556', 'Customer', '2023-01-12 17:00:00'),</a:t>
                      </a:r>
                    </a:p>
                    <a:p>
                      <a:pPr algn="just">
                        <a:lnSpc>
                          <a:spcPts val="2800"/>
                        </a:lnSpc>
                      </a:pPr>
                      <a:r>
                        <a:rPr lang="en-US" sz="2000">
                          <a:solidFill>
                            <a:srgbClr val="097D4C"/>
                          </a:solidFill>
                          <a:latin typeface="可画标题黑-繁"/>
                          <a:ea typeface="可画标题黑-繁"/>
                          <a:cs typeface="可画标题黑-繁"/>
                          <a:sym typeface="可画标题黑-繁"/>
                        </a:rPr>
                        <a:t>('張曼玉', 'maggie@example.com', '0944455667', 'Customer', '2023-01-13 18:00:00'),</a:t>
                      </a:r>
                    </a:p>
                    <a:p>
                      <a:pPr algn="just">
                        <a:lnSpc>
                          <a:spcPts val="2800"/>
                        </a:lnSpc>
                      </a:pPr>
                      <a:r>
                        <a:rPr lang="en-US" sz="2000">
                          <a:solidFill>
                            <a:srgbClr val="097D4C"/>
                          </a:solidFill>
                          <a:latin typeface="可画标题黑-繁"/>
                          <a:ea typeface="可画标题黑-繁"/>
                          <a:cs typeface="可画标题黑-繁"/>
                          <a:sym typeface="可画标题黑-繁"/>
                        </a:rPr>
                        <a:t>('劉嘉玲', 'carina@example.com', '0955566778', 'Customer', '2023-01-14 19:00:00'),</a:t>
                      </a:r>
                    </a:p>
                    <a:p>
                      <a:pPr algn="just">
                        <a:lnSpc>
                          <a:spcPts val="2800"/>
                        </a:lnSpc>
                      </a:pPr>
                      <a:r>
                        <a:rPr lang="en-US" sz="2000">
                          <a:solidFill>
                            <a:srgbClr val="097D4C"/>
                          </a:solidFill>
                          <a:latin typeface="可画标题黑-繁"/>
                          <a:ea typeface="可画标题黑-繁"/>
                          <a:cs typeface="可画标题黑-繁"/>
                          <a:sym typeface="可画标题黑-繁"/>
                        </a:rPr>
                        <a:t>('周潤發', 'chow@example.com', '0966677889', 'Customer', '2023-01-15 20:00:00'),</a:t>
                      </a:r>
                    </a:p>
                    <a:p>
                      <a:pPr algn="just">
                        <a:lnSpc>
                          <a:spcPts val="2800"/>
                        </a:lnSpc>
                      </a:pPr>
                      <a:r>
                        <a:rPr lang="en-US" sz="2000">
                          <a:solidFill>
                            <a:srgbClr val="097D4C"/>
                          </a:solidFill>
                          <a:latin typeface="可画标题黑-繁"/>
                          <a:ea typeface="可画标题黑-繁"/>
                          <a:cs typeface="可画标题黑-繁"/>
                          <a:sym typeface="可画标题黑-繁"/>
                        </a:rPr>
                        <a:t>('成龍', 'jackie@example.com', '0977788990', 'Customer', '2023-01-16 21:00:00'),</a:t>
                      </a:r>
                    </a:p>
                    <a:p>
                      <a:pPr algn="just">
                        <a:lnSpc>
                          <a:spcPts val="2800"/>
                        </a:lnSpc>
                      </a:pPr>
                      <a:r>
                        <a:rPr lang="en-US" sz="2000">
                          <a:solidFill>
                            <a:srgbClr val="097D4C"/>
                          </a:solidFill>
                          <a:latin typeface="可画标题黑-繁"/>
                          <a:ea typeface="可画标题黑-繁"/>
                          <a:cs typeface="可画标题黑-繁"/>
                          <a:sym typeface="可画标题黑-繁"/>
                        </a:rPr>
                        <a:t>('李連杰', 'jet@example.com', '0988899001', 'Customer', '2023-01-17 22:00:00'),</a:t>
                      </a:r>
                    </a:p>
                    <a:p>
                      <a:pPr algn="just">
                        <a:lnSpc>
                          <a:spcPts val="2800"/>
                        </a:lnSpc>
                      </a:pPr>
                      <a:r>
                        <a:rPr lang="en-US" sz="2000">
                          <a:solidFill>
                            <a:srgbClr val="097D4C"/>
                          </a:solidFill>
                          <a:latin typeface="可画标题黑-繁"/>
                          <a:ea typeface="可画标题黑-繁"/>
                          <a:cs typeface="可画标题黑-繁"/>
                          <a:sym typeface="可画标题黑-繁"/>
                        </a:rPr>
                        <a:t>('章子怡', 'ziyi@example.com', '0999900112', 'Customer', '2023-01-18 23:00:00'),</a:t>
                      </a:r>
                    </a:p>
                    <a:p>
                      <a:pPr algn="just">
                        <a:lnSpc>
                          <a:spcPts val="2800"/>
                        </a:lnSpc>
                      </a:pPr>
                      <a:r>
                        <a:rPr lang="en-US" sz="2000">
                          <a:solidFill>
                            <a:srgbClr val="097D4C"/>
                          </a:solidFill>
                          <a:latin typeface="可画标题黑-繁"/>
                          <a:ea typeface="可画标题黑-繁"/>
                          <a:cs typeface="可画标题黑-繁"/>
                          <a:sym typeface="可画标题黑-繁"/>
                        </a:rPr>
                        <a:t>('范冰冰', 'bingbing@example.com', '0910011223', 'Customer', '2023-01-19 12:30:00'),</a:t>
                      </a:r>
                    </a:p>
                    <a:p>
                      <a:pPr algn="just">
                        <a:lnSpc>
                          <a:spcPts val="2800"/>
                        </a:lnSpc>
                      </a:pPr>
                      <a:r>
                        <a:rPr lang="en-US" sz="2000">
                          <a:solidFill>
                            <a:srgbClr val="097D4C"/>
                          </a:solidFill>
                          <a:latin typeface="可画标题黑-繁"/>
                          <a:ea typeface="可画标题黑-繁"/>
                          <a:cs typeface="可画标题黑-繁"/>
                          <a:sym typeface="可画标题黑-繁"/>
                        </a:rPr>
                        <a:t>('楊冪', 'miyang@example.com', '0921122334', 'Customer', '2023-01-20 14:30:00');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INSERT-Users  </a:t>
            </a:r>
          </a:p>
        </p:txBody>
      </p:sp>
      <p:sp>
        <p:nvSpPr>
          <p:cNvPr id="6" name="Freeform 6"/>
          <p:cNvSpPr/>
          <p:nvPr/>
        </p:nvSpPr>
        <p:spPr>
          <a:xfrm>
            <a:off x="2418401" y="2162793"/>
            <a:ext cx="13451198" cy="7095507"/>
          </a:xfrm>
          <a:custGeom>
            <a:avLst/>
            <a:gdLst/>
            <a:ahLst/>
            <a:cxnLst/>
            <a:rect l="l" t="t" r="r" b="b"/>
            <a:pathLst>
              <a:path w="13451198" h="7095507">
                <a:moveTo>
                  <a:pt x="0" y="0"/>
                </a:moveTo>
                <a:lnTo>
                  <a:pt x="13451198" y="0"/>
                </a:lnTo>
                <a:lnTo>
                  <a:pt x="13451198" y="7095507"/>
                </a:lnTo>
                <a:lnTo>
                  <a:pt x="0" y="709550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INSERT-Accounts </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Accounts (user_id, username, password)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'ming123', '5e884898da28047151d0e56f8dc6292773603d0d6aabbdd62a11ef721d1542d8'),</a:t>
                      </a:r>
                    </a:p>
                    <a:p>
                      <a:pPr algn="just">
                        <a:lnSpc>
                          <a:spcPts val="2800"/>
                        </a:lnSpc>
                      </a:pPr>
                      <a:r>
                        <a:rPr lang="en-US" sz="2000">
                          <a:solidFill>
                            <a:srgbClr val="097D4C"/>
                          </a:solidFill>
                          <a:latin typeface="可画标题黑-繁"/>
                          <a:ea typeface="可画标题黑-繁"/>
                          <a:cs typeface="可画标题黑-繁"/>
                          <a:sym typeface="可画标题黑-繁"/>
                        </a:rPr>
                        <a:t>(2, 'hua456', 'a665a45920422f9d417e4867efdc4fb8a04a1f3fff1fa07e998e86f7f7a27ae3'),</a:t>
                      </a:r>
                    </a:p>
                    <a:p>
                      <a:pPr algn="just">
                        <a:lnSpc>
                          <a:spcPts val="2800"/>
                        </a:lnSpc>
                      </a:pPr>
                      <a:r>
                        <a:rPr lang="en-US" sz="2000">
                          <a:solidFill>
                            <a:srgbClr val="097D4C"/>
                          </a:solidFill>
                          <a:latin typeface="可画标题黑-繁"/>
                          <a:ea typeface="可画标题黑-繁"/>
                          <a:cs typeface="可画标题黑-繁"/>
                          <a:sym typeface="可画标题黑-繁"/>
                        </a:rPr>
                        <a:t>(3, 'yong789', 'd7a8fbb307d7809469ca9abcb0082e4f8d5651e46d3cdb762d02d0bf37c9e592'),</a:t>
                      </a:r>
                    </a:p>
                    <a:p>
                      <a:pPr algn="just">
                        <a:lnSpc>
                          <a:spcPts val="2800"/>
                        </a:lnSpc>
                      </a:pPr>
                      <a:r>
                        <a:rPr lang="en-US" sz="2000">
                          <a:solidFill>
                            <a:srgbClr val="097D4C"/>
                          </a:solidFill>
                          <a:latin typeface="可画标题黑-繁"/>
                          <a:ea typeface="可画标题黑-繁"/>
                          <a:cs typeface="可画标题黑-繁"/>
                          <a:sym typeface="可画标题黑-繁"/>
                        </a:rPr>
                        <a:t>(4, 'mei012', '2cf24dba5fb0a30e26e83b2ac5b9e29e1b161e5c1fa7425e73043362938b9824'),</a:t>
                      </a:r>
                    </a:p>
                    <a:p>
                      <a:pPr algn="just">
                        <a:lnSpc>
                          <a:spcPts val="2800"/>
                        </a:lnSpc>
                      </a:pPr>
                      <a:r>
                        <a:rPr lang="en-US" sz="2000">
                          <a:solidFill>
                            <a:srgbClr val="097D4C"/>
                          </a:solidFill>
                          <a:latin typeface="可画标题黑-繁"/>
                          <a:ea typeface="可画标题黑-繁"/>
                          <a:cs typeface="可画标题黑-繁"/>
                          <a:sym typeface="可画标题黑-繁"/>
                        </a:rPr>
                        <a:t>(5, 'dehua345', 'ef2d127de37b942baad06145e54b0c619a1f22327b2ebbcfbec78f5564afe39d'),</a:t>
                      </a:r>
                    </a:p>
                    <a:p>
                      <a:pPr algn="just">
                        <a:lnSpc>
                          <a:spcPts val="2800"/>
                        </a:lnSpc>
                      </a:pPr>
                      <a:r>
                        <a:rPr lang="en-US" sz="2000">
                          <a:solidFill>
                            <a:srgbClr val="097D4C"/>
                          </a:solidFill>
                          <a:latin typeface="可画标题黑-繁"/>
                          <a:ea typeface="可画标题黑-繁"/>
                          <a:cs typeface="可画标题黑-繁"/>
                          <a:sym typeface="可画标题黑-繁"/>
                        </a:rPr>
                        <a:t>(6, 'jay678', 'f2ca1bb6c7e907d06dafe4687e579fce76b37e4e93b7605022da52e6ccc26fd2'),</a:t>
                      </a:r>
                    </a:p>
                    <a:p>
                      <a:pPr algn="just">
                        <a:lnSpc>
                          <a:spcPts val="2800"/>
                        </a:lnSpc>
                      </a:pPr>
                      <a:r>
                        <a:rPr lang="en-US" sz="2000">
                          <a:solidFill>
                            <a:srgbClr val="097D4C"/>
                          </a:solidFill>
                          <a:latin typeface="可画标题黑-繁"/>
                          <a:ea typeface="可画标题黑-繁"/>
                          <a:cs typeface="可画标题黑-繁"/>
                          <a:sym typeface="可画标题黑-繁"/>
                        </a:rPr>
                        <a:t>(7, 'jolin901', '6b86b273ff34fce19d6b804eff5a3f5747ada4eaa22f1d49c01e52ddb7875b4b'),</a:t>
                      </a:r>
                    </a:p>
                    <a:p>
                      <a:pPr algn="just">
                        <a:lnSpc>
                          <a:spcPts val="2800"/>
                        </a:lnSpc>
                      </a:pPr>
                      <a:r>
                        <a:rPr lang="en-US" sz="2000">
                          <a:solidFill>
                            <a:srgbClr val="097D4C"/>
                          </a:solidFill>
                          <a:latin typeface="可画标题黑-繁"/>
                          <a:ea typeface="可画标题黑-繁"/>
                          <a:cs typeface="可画标题黑-繁"/>
                          <a:sym typeface="可画标题黑-繁"/>
                        </a:rPr>
                        <a:t>(8, 'chiling234', 'd4735e3a265e16eee03f59718b9b5d03019c07d8b6c51f90da3a666eec13ab35'),</a:t>
                      </a:r>
                    </a:p>
                    <a:p>
                      <a:pPr algn="just">
                        <a:lnSpc>
                          <a:spcPts val="2800"/>
                        </a:lnSpc>
                      </a:pPr>
                      <a:r>
                        <a:rPr lang="en-US" sz="2000">
                          <a:solidFill>
                            <a:srgbClr val="097D4C"/>
                          </a:solidFill>
                          <a:latin typeface="可画标题黑-繁"/>
                          <a:ea typeface="可画标题黑-繁"/>
                          <a:cs typeface="可画标题黑-繁"/>
                          <a:sym typeface="可画标题黑-繁"/>
                        </a:rPr>
                        <a:t>(9, 'jacky567', '4e07408562bedb8b60ce05c1decfe3ad16b72230967de01f640b7e4729b49fce'),</a:t>
                      </a:r>
                    </a:p>
                    <a:p>
                      <a:pPr algn="just">
                        <a:lnSpc>
                          <a:spcPts val="2800"/>
                        </a:lnSpc>
                      </a:pPr>
                      <a:r>
                        <a:rPr lang="en-US" sz="2000">
                          <a:solidFill>
                            <a:srgbClr val="097D4C"/>
                          </a:solidFill>
                          <a:latin typeface="可画标题黑-繁"/>
                          <a:ea typeface="可画标题黑-繁"/>
                          <a:cs typeface="可画标题黑-繁"/>
                          <a:sym typeface="可画标题黑-繁"/>
                        </a:rPr>
                        <a:t>(10, 'vivian890', '4b227777d4dd1fc61c6f884f48641d02b4d121d3fd328cb08b5531fcacdabf8a'),</a:t>
                      </a:r>
                    </a:p>
                    <a:p>
                      <a:pPr algn="just">
                        <a:lnSpc>
                          <a:spcPts val="2800"/>
                        </a:lnSpc>
                      </a:pPr>
                      <a:r>
                        <a:rPr lang="en-US" sz="2000">
                          <a:solidFill>
                            <a:srgbClr val="097D4C"/>
                          </a:solidFill>
                          <a:latin typeface="可画标题黑-繁"/>
                          <a:ea typeface="可画标题黑-繁"/>
                          <a:cs typeface="可画标题黑-繁"/>
                          <a:sym typeface="可画标题黑-繁"/>
                        </a:rPr>
                        <a:t>(11, 'takeshi123', 'ef2d127de37b942baad06145e54b0c619a1f22327b2ebbcfbec78f5564afe39d'),</a:t>
                      </a:r>
                    </a:p>
                    <a:p>
                      <a:pPr algn="just">
                        <a:lnSpc>
                          <a:spcPts val="2800"/>
                        </a:lnSpc>
                      </a:pPr>
                      <a:r>
                        <a:rPr lang="en-US" sz="2000">
                          <a:solidFill>
                            <a:srgbClr val="097D4C"/>
                          </a:solidFill>
                          <a:latin typeface="可画标题黑-繁"/>
                          <a:ea typeface="可画标题黑-繁"/>
                          <a:cs typeface="可画标题黑-繁"/>
                          <a:sym typeface="可画标题黑-繁"/>
                        </a:rPr>
                        <a:t>(12, 'tony456', '7902699be42c8a8e46fbbb4501726517e86b22c56a189f7625a6da49081b2451'),</a:t>
                      </a:r>
                    </a:p>
                    <a:p>
                      <a:pPr algn="just">
                        <a:lnSpc>
                          <a:spcPts val="2800"/>
                        </a:lnSpc>
                      </a:pPr>
                      <a:r>
                        <a:rPr lang="en-US" sz="2000">
                          <a:solidFill>
                            <a:srgbClr val="097D4C"/>
                          </a:solidFill>
                          <a:latin typeface="可画标题黑-繁"/>
                          <a:ea typeface="可画标题黑-繁"/>
                          <a:cs typeface="可画标题黑-繁"/>
                          <a:sym typeface="可画标题黑-繁"/>
                        </a:rPr>
                        <a:t>(13, 'maggie789', '2c26b46b68ffc68ff99b453c1d30413413422d706483bfa0f98a5e886266e7ae'),</a:t>
                      </a:r>
                    </a:p>
                    <a:p>
                      <a:pPr algn="just">
                        <a:lnSpc>
                          <a:spcPts val="2800"/>
                        </a:lnSpc>
                      </a:pPr>
                      <a:r>
                        <a:rPr lang="en-US" sz="2000">
                          <a:solidFill>
                            <a:srgbClr val="097D4C"/>
                          </a:solidFill>
                          <a:latin typeface="可画标题黑-繁"/>
                          <a:ea typeface="可画标题黑-繁"/>
                          <a:cs typeface="可画标题黑-繁"/>
                          <a:sym typeface="可画标题黑-繁"/>
                        </a:rPr>
                        <a:t>(14, 'carina012', 'fcde2b2edba56bf408601fb721fe9b5c338d10ee429ea04fae5511b68fbf8fb9'),</a:t>
                      </a:r>
                    </a:p>
                    <a:p>
                      <a:pPr algn="just">
                        <a:lnSpc>
                          <a:spcPts val="2800"/>
                        </a:lnSpc>
                      </a:pPr>
                      <a:r>
                        <a:rPr lang="en-US" sz="2000">
                          <a:solidFill>
                            <a:srgbClr val="097D4C"/>
                          </a:solidFill>
                          <a:latin typeface="可画标题黑-繁"/>
                          <a:ea typeface="可画标题黑-繁"/>
                          <a:cs typeface="可画标题黑-繁"/>
                          <a:sym typeface="可画标题黑-繁"/>
                        </a:rPr>
                        <a:t>(15, 'chow345', 'b94d27b9934d3e08a52e52d7da7dabfac484efe37a5380ee9088f7ace2efcde9'),</a:t>
                      </a:r>
                    </a:p>
                    <a:p>
                      <a:pPr algn="just">
                        <a:lnSpc>
                          <a:spcPts val="2800"/>
                        </a:lnSpc>
                      </a:pPr>
                      <a:r>
                        <a:rPr lang="en-US" sz="2000">
                          <a:solidFill>
                            <a:srgbClr val="097D4C"/>
                          </a:solidFill>
                          <a:latin typeface="可画标题黑-繁"/>
                          <a:ea typeface="可画标题黑-繁"/>
                          <a:cs typeface="可画标题黑-繁"/>
                          <a:sym typeface="可画标题黑-繁"/>
                        </a:rPr>
                        <a:t>(16, 'jackie678', 'c0535e4be2b79ffd93291305436bf889314e4a3faec05ecffcbb7df31ad9e51a'),</a:t>
                      </a:r>
                    </a:p>
                    <a:p>
                      <a:pPr algn="just">
                        <a:lnSpc>
                          <a:spcPts val="2800"/>
                        </a:lnSpc>
                      </a:pPr>
                      <a:r>
                        <a:rPr lang="en-US" sz="2000">
                          <a:solidFill>
                            <a:srgbClr val="097D4C"/>
                          </a:solidFill>
                          <a:latin typeface="可画标题黑-繁"/>
                          <a:ea typeface="可画标题黑-繁"/>
                          <a:cs typeface="可画标题黑-繁"/>
                          <a:sym typeface="可画标题黑-繁"/>
                        </a:rPr>
                        <a:t>(17, 'jet901', '6b51d431df5d7f141cbececcf79edf3dd861c3b4069f0b11661a3eefacbba918'),</a:t>
                      </a:r>
                    </a:p>
                    <a:p>
                      <a:pPr algn="just">
                        <a:lnSpc>
                          <a:spcPts val="2800"/>
                        </a:lnSpc>
                      </a:pPr>
                      <a:r>
                        <a:rPr lang="en-US" sz="2000">
                          <a:solidFill>
                            <a:srgbClr val="097D4C"/>
                          </a:solidFill>
                          <a:latin typeface="可画标题黑-繁"/>
                          <a:ea typeface="可画标题黑-繁"/>
                          <a:cs typeface="可画标题黑-繁"/>
                          <a:sym typeface="可画标题黑-繁"/>
                        </a:rPr>
                        <a:t>(18, 'ziyi234', '9f86d081884c7d659a2feaa0c55ad015a3bf4f1b2b0b822cd15d6c15b0f00a08'),</a:t>
                      </a:r>
                    </a:p>
                    <a:p>
                      <a:pPr algn="just">
                        <a:lnSpc>
                          <a:spcPts val="2800"/>
                        </a:lnSpc>
                      </a:pPr>
                      <a:r>
                        <a:rPr lang="en-US" sz="2000">
                          <a:solidFill>
                            <a:srgbClr val="097D4C"/>
                          </a:solidFill>
                          <a:latin typeface="可画标题黑-繁"/>
                          <a:ea typeface="可画标题黑-繁"/>
                          <a:cs typeface="可画标题黑-繁"/>
                          <a:sym typeface="可画标题黑-繁"/>
                        </a:rPr>
                        <a:t>(19, 'bingbing567', '8d969eef6ecad3c29a3a629280e686cf0c3f5d5a86aff3ca12020c923adc6c92'),</a:t>
                      </a:r>
                    </a:p>
                    <a:p>
                      <a:pPr algn="just">
                        <a:lnSpc>
                          <a:spcPts val="2800"/>
                        </a:lnSpc>
                      </a:pPr>
                      <a:r>
                        <a:rPr lang="en-US" sz="2000">
                          <a:solidFill>
                            <a:srgbClr val="097D4C"/>
                          </a:solidFill>
                          <a:latin typeface="可画标题黑-繁"/>
                          <a:ea typeface="可画标题黑-繁"/>
                          <a:cs typeface="可画标题黑-繁"/>
                          <a:sym typeface="可画标题黑-繁"/>
                        </a:rPr>
                        <a:t>(20, 'miyang890', '15e2b0d3c33891ebb0f1ef609ec419420c20e320ce94c65fbc8c3312448eb225');</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INSERT-Accounts </a:t>
            </a:r>
          </a:p>
        </p:txBody>
      </p:sp>
      <p:sp>
        <p:nvSpPr>
          <p:cNvPr id="6" name="Freeform 6"/>
          <p:cNvSpPr/>
          <p:nvPr/>
        </p:nvSpPr>
        <p:spPr>
          <a:xfrm>
            <a:off x="2097827" y="2238293"/>
            <a:ext cx="14092346" cy="6676249"/>
          </a:xfrm>
          <a:custGeom>
            <a:avLst/>
            <a:gdLst/>
            <a:ahLst/>
            <a:cxnLst/>
            <a:rect l="l" t="t" r="r" b="b"/>
            <a:pathLst>
              <a:path w="14092346" h="6676249">
                <a:moveTo>
                  <a:pt x="0" y="0"/>
                </a:moveTo>
                <a:lnTo>
                  <a:pt x="14092346" y="0"/>
                </a:lnTo>
                <a:lnTo>
                  <a:pt x="14092346" y="6676249"/>
                </a:lnTo>
                <a:lnTo>
                  <a:pt x="0" y="6676249"/>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INSERT-Tables  </a:t>
            </a:r>
          </a:p>
        </p:txBody>
      </p:sp>
      <p:graphicFrame>
        <p:nvGraphicFramePr>
          <p:cNvPr id="6" name="Table 6"/>
          <p:cNvGraphicFramePr>
            <a:graphicFrameLocks noGrp="1"/>
          </p:cNvGraphicFramePr>
          <p:nvPr/>
        </p:nvGraphicFramePr>
        <p:xfrm>
          <a:off x="1857831" y="1591027"/>
          <a:ext cx="14394976" cy="7881938"/>
        </p:xfrm>
        <a:graphic>
          <a:graphicData uri="http://schemas.openxmlformats.org/drawingml/2006/table">
            <a:tbl>
              <a:tblPr/>
              <a:tblGrid>
                <a:gridCol w="1439497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Tables ( table_number, capacity, status)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4, 'Available'),</a:t>
                      </a:r>
                    </a:p>
                    <a:p>
                      <a:pPr algn="just">
                        <a:lnSpc>
                          <a:spcPts val="2800"/>
                        </a:lnSpc>
                      </a:pPr>
                      <a:r>
                        <a:rPr lang="en-US" sz="2000">
                          <a:solidFill>
                            <a:srgbClr val="097D4C"/>
                          </a:solidFill>
                          <a:latin typeface="可画标题黑-繁"/>
                          <a:ea typeface="可画标题黑-繁"/>
                          <a:cs typeface="可画标题黑-繁"/>
                          <a:sym typeface="可画标题黑-繁"/>
                        </a:rPr>
                        <a:t>(2, 4, 'Available'),</a:t>
                      </a:r>
                    </a:p>
                    <a:p>
                      <a:pPr algn="just">
                        <a:lnSpc>
                          <a:spcPts val="2800"/>
                        </a:lnSpc>
                      </a:pPr>
                      <a:r>
                        <a:rPr lang="en-US" sz="2000">
                          <a:solidFill>
                            <a:srgbClr val="097D4C"/>
                          </a:solidFill>
                          <a:latin typeface="可画标题黑-繁"/>
                          <a:ea typeface="可画标题黑-繁"/>
                          <a:cs typeface="可画标题黑-繁"/>
                          <a:sym typeface="可画标题黑-繁"/>
                        </a:rPr>
                        <a:t>(3, 6, 'Available'),</a:t>
                      </a:r>
                    </a:p>
                    <a:p>
                      <a:pPr algn="just">
                        <a:lnSpc>
                          <a:spcPts val="2800"/>
                        </a:lnSpc>
                      </a:pPr>
                      <a:r>
                        <a:rPr lang="en-US" sz="2000">
                          <a:solidFill>
                            <a:srgbClr val="097D4C"/>
                          </a:solidFill>
                          <a:latin typeface="可画标题黑-繁"/>
                          <a:ea typeface="可画标题黑-繁"/>
                          <a:cs typeface="可画标题黑-繁"/>
                          <a:sym typeface="可画标题黑-繁"/>
                        </a:rPr>
                        <a:t>(4, 6, 'Available'),</a:t>
                      </a:r>
                    </a:p>
                    <a:p>
                      <a:pPr algn="just">
                        <a:lnSpc>
                          <a:spcPts val="2800"/>
                        </a:lnSpc>
                      </a:pPr>
                      <a:r>
                        <a:rPr lang="en-US" sz="2000">
                          <a:solidFill>
                            <a:srgbClr val="097D4C"/>
                          </a:solidFill>
                          <a:latin typeface="可画标题黑-繁"/>
                          <a:ea typeface="可画标题黑-繁"/>
                          <a:cs typeface="可画标题黑-繁"/>
                          <a:sym typeface="可画标题黑-繁"/>
                        </a:rPr>
                        <a:t>(5, 8, 'Available'),</a:t>
                      </a:r>
                    </a:p>
                    <a:p>
                      <a:pPr algn="just">
                        <a:lnSpc>
                          <a:spcPts val="2800"/>
                        </a:lnSpc>
                      </a:pPr>
                      <a:r>
                        <a:rPr lang="en-US" sz="2000">
                          <a:solidFill>
                            <a:srgbClr val="097D4C"/>
                          </a:solidFill>
                          <a:latin typeface="可画标题黑-繁"/>
                          <a:ea typeface="可画标题黑-繁"/>
                          <a:cs typeface="可画标题黑-繁"/>
                          <a:sym typeface="可画标题黑-繁"/>
                        </a:rPr>
                        <a:t>(6, 2, 'Occupied'),</a:t>
                      </a:r>
                    </a:p>
                    <a:p>
                      <a:pPr algn="just">
                        <a:lnSpc>
                          <a:spcPts val="2800"/>
                        </a:lnSpc>
                      </a:pPr>
                      <a:r>
                        <a:rPr lang="en-US" sz="2000">
                          <a:solidFill>
                            <a:srgbClr val="097D4C"/>
                          </a:solidFill>
                          <a:latin typeface="可画标题黑-繁"/>
                          <a:ea typeface="可画标题黑-繁"/>
                          <a:cs typeface="可画标题黑-繁"/>
                          <a:sym typeface="可画标题黑-繁"/>
                        </a:rPr>
                        <a:t>(7, 2, 'Occupied'),</a:t>
                      </a:r>
                    </a:p>
                    <a:p>
                      <a:pPr algn="just">
                        <a:lnSpc>
                          <a:spcPts val="2800"/>
                        </a:lnSpc>
                      </a:pPr>
                      <a:r>
                        <a:rPr lang="en-US" sz="2000">
                          <a:solidFill>
                            <a:srgbClr val="097D4C"/>
                          </a:solidFill>
                          <a:latin typeface="可画标题黑-繁"/>
                          <a:ea typeface="可画标题黑-繁"/>
                          <a:cs typeface="可画标题黑-繁"/>
                          <a:sym typeface="可画标题黑-繁"/>
                        </a:rPr>
                        <a:t>(8, 4, 'Reserved'),</a:t>
                      </a:r>
                    </a:p>
                    <a:p>
                      <a:pPr algn="just">
                        <a:lnSpc>
                          <a:spcPts val="2800"/>
                        </a:lnSpc>
                      </a:pPr>
                      <a:r>
                        <a:rPr lang="en-US" sz="2000">
                          <a:solidFill>
                            <a:srgbClr val="097D4C"/>
                          </a:solidFill>
                          <a:latin typeface="可画标题黑-繁"/>
                          <a:ea typeface="可画标题黑-繁"/>
                          <a:cs typeface="可画标题黑-繁"/>
                          <a:sym typeface="可画标题黑-繁"/>
                        </a:rPr>
                        <a:t>(9, 4, 'Reserved'),</a:t>
                      </a:r>
                    </a:p>
                    <a:p>
                      <a:pPr algn="just">
                        <a:lnSpc>
                          <a:spcPts val="2800"/>
                        </a:lnSpc>
                      </a:pPr>
                      <a:r>
                        <a:rPr lang="en-US" sz="2000">
                          <a:solidFill>
                            <a:srgbClr val="097D4C"/>
                          </a:solidFill>
                          <a:latin typeface="可画标题黑-繁"/>
                          <a:ea typeface="可画标题黑-繁"/>
                          <a:cs typeface="可画标题黑-繁"/>
                          <a:sym typeface="可画标题黑-繁"/>
                        </a:rPr>
                        <a:t>(10, 6, 'Available'),</a:t>
                      </a:r>
                    </a:p>
                    <a:p>
                      <a:pPr algn="just">
                        <a:lnSpc>
                          <a:spcPts val="2800"/>
                        </a:lnSpc>
                      </a:pPr>
                      <a:r>
                        <a:rPr lang="en-US" sz="2000">
                          <a:solidFill>
                            <a:srgbClr val="097D4C"/>
                          </a:solidFill>
                          <a:latin typeface="可画标题黑-繁"/>
                          <a:ea typeface="可画标题黑-繁"/>
                          <a:cs typeface="可画标题黑-繁"/>
                          <a:sym typeface="可画标题黑-繁"/>
                        </a:rPr>
                        <a:t>(11, 6, 'Available'),</a:t>
                      </a:r>
                    </a:p>
                    <a:p>
                      <a:pPr algn="just">
                        <a:lnSpc>
                          <a:spcPts val="2800"/>
                        </a:lnSpc>
                      </a:pPr>
                      <a:r>
                        <a:rPr lang="en-US" sz="2000">
                          <a:solidFill>
                            <a:srgbClr val="097D4C"/>
                          </a:solidFill>
                          <a:latin typeface="可画标题黑-繁"/>
                          <a:ea typeface="可画标题黑-繁"/>
                          <a:cs typeface="可画标题黑-繁"/>
                          <a:sym typeface="可画标题黑-繁"/>
                        </a:rPr>
                        <a:t>(12, 8, 'Available'),</a:t>
                      </a:r>
                    </a:p>
                    <a:p>
                      <a:pPr algn="just">
                        <a:lnSpc>
                          <a:spcPts val="2800"/>
                        </a:lnSpc>
                      </a:pPr>
                      <a:r>
                        <a:rPr lang="en-US" sz="2000">
                          <a:solidFill>
                            <a:srgbClr val="097D4C"/>
                          </a:solidFill>
                          <a:latin typeface="可画标题黑-繁"/>
                          <a:ea typeface="可画标题黑-繁"/>
                          <a:cs typeface="可画标题黑-繁"/>
                          <a:sym typeface="可画标题黑-繁"/>
                        </a:rPr>
                        <a:t>(13, 10, 'Available'),</a:t>
                      </a:r>
                    </a:p>
                    <a:p>
                      <a:pPr algn="just">
                        <a:lnSpc>
                          <a:spcPts val="2800"/>
                        </a:lnSpc>
                      </a:pPr>
                      <a:r>
                        <a:rPr lang="en-US" sz="2000">
                          <a:solidFill>
                            <a:srgbClr val="097D4C"/>
                          </a:solidFill>
                          <a:latin typeface="可画标题黑-繁"/>
                          <a:ea typeface="可画标题黑-繁"/>
                          <a:cs typeface="可画标题黑-繁"/>
                          <a:sym typeface="可画标题黑-繁"/>
                        </a:rPr>
                        <a:t>(14, 10, 'Available'),</a:t>
                      </a:r>
                    </a:p>
                    <a:p>
                      <a:pPr algn="just">
                        <a:lnSpc>
                          <a:spcPts val="2800"/>
                        </a:lnSpc>
                      </a:pPr>
                      <a:r>
                        <a:rPr lang="en-US" sz="2000">
                          <a:solidFill>
                            <a:srgbClr val="097D4C"/>
                          </a:solidFill>
                          <a:latin typeface="可画标题黑-繁"/>
                          <a:ea typeface="可画标题黑-繁"/>
                          <a:cs typeface="可画标题黑-繁"/>
                          <a:sym typeface="可画标题黑-繁"/>
                        </a:rPr>
                        <a:t>(15, 12, 'Available'),</a:t>
                      </a:r>
                    </a:p>
                    <a:p>
                      <a:pPr algn="just">
                        <a:lnSpc>
                          <a:spcPts val="2800"/>
                        </a:lnSpc>
                      </a:pPr>
                      <a:r>
                        <a:rPr lang="en-US" sz="2000">
                          <a:solidFill>
                            <a:srgbClr val="097D4C"/>
                          </a:solidFill>
                          <a:latin typeface="可画标题黑-繁"/>
                          <a:ea typeface="可画标题黑-繁"/>
                          <a:cs typeface="可画标题黑-繁"/>
                          <a:sym typeface="可画标题黑-繁"/>
                        </a:rPr>
                        <a:t>(16, 2, 'Occupied'),</a:t>
                      </a:r>
                    </a:p>
                    <a:p>
                      <a:pPr algn="just">
                        <a:lnSpc>
                          <a:spcPts val="2800"/>
                        </a:lnSpc>
                      </a:pPr>
                      <a:r>
                        <a:rPr lang="en-US" sz="2000">
                          <a:solidFill>
                            <a:srgbClr val="097D4C"/>
                          </a:solidFill>
                          <a:latin typeface="可画标题黑-繁"/>
                          <a:ea typeface="可画标题黑-繁"/>
                          <a:cs typeface="可画标题黑-繁"/>
                          <a:sym typeface="可画标题黑-繁"/>
                        </a:rPr>
                        <a:t>(17, 4, 'Occupied'),</a:t>
                      </a:r>
                    </a:p>
                    <a:p>
                      <a:pPr algn="just">
                        <a:lnSpc>
                          <a:spcPts val="2800"/>
                        </a:lnSpc>
                      </a:pPr>
                      <a:r>
                        <a:rPr lang="en-US" sz="2000">
                          <a:solidFill>
                            <a:srgbClr val="097D4C"/>
                          </a:solidFill>
                          <a:latin typeface="可画标题黑-繁"/>
                          <a:ea typeface="可画标题黑-繁"/>
                          <a:cs typeface="可画标题黑-繁"/>
                          <a:sym typeface="可画标题黑-繁"/>
                        </a:rPr>
                        <a:t>(18, 6, 'Reserved'),</a:t>
                      </a:r>
                    </a:p>
                    <a:p>
                      <a:pPr algn="just">
                        <a:lnSpc>
                          <a:spcPts val="2800"/>
                        </a:lnSpc>
                      </a:pPr>
                      <a:r>
                        <a:rPr lang="en-US" sz="2000">
                          <a:solidFill>
                            <a:srgbClr val="097D4C"/>
                          </a:solidFill>
                          <a:latin typeface="可画标题黑-繁"/>
                          <a:ea typeface="可画标题黑-繁"/>
                          <a:cs typeface="可画标题黑-繁"/>
                          <a:sym typeface="可画标题黑-繁"/>
                        </a:rPr>
                        <a:t>(19, 8, 'Available'),</a:t>
                      </a:r>
                    </a:p>
                    <a:p>
                      <a:pPr algn="just">
                        <a:lnSpc>
                          <a:spcPts val="2800"/>
                        </a:lnSpc>
                      </a:pPr>
                      <a:r>
                        <a:rPr lang="en-US" sz="2000">
                          <a:solidFill>
                            <a:srgbClr val="097D4C"/>
                          </a:solidFill>
                          <a:latin typeface="可画标题黑-繁"/>
                          <a:ea typeface="可画标题黑-繁"/>
                          <a:cs typeface="可画标题黑-繁"/>
                          <a:sym typeface="可画标题黑-繁"/>
                        </a:rPr>
                        <a:t>(20, 10, 'Available'),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TextBox 7"/>
          <p:cNvSpPr txBox="1"/>
          <p:nvPr/>
        </p:nvSpPr>
        <p:spPr>
          <a:xfrm>
            <a:off x="12044476" y="7489825"/>
            <a:ext cx="2635151" cy="1768475"/>
          </a:xfrm>
          <a:prstGeom prst="rect">
            <a:avLst/>
          </a:prstGeom>
        </p:spPr>
        <p:txBody>
          <a:bodyPr lIns="0" tIns="0" rIns="0" bIns="0" rtlCol="0" anchor="t">
            <a:spAutoFit/>
          </a:bodyPr>
          <a:lstStyle/>
          <a:p>
            <a:pPr marL="0" lvl="0" indent="0" algn="just">
              <a:lnSpc>
                <a:spcPts val="2800"/>
              </a:lnSpc>
              <a:spcBef>
                <a:spcPct val="0"/>
              </a:spcBef>
            </a:pPr>
            <a:r>
              <a:rPr lang="en-US" sz="2000" u="none" strike="noStrike">
                <a:solidFill>
                  <a:srgbClr val="097D4C"/>
                </a:solidFill>
                <a:latin typeface="可画标题黑-繁"/>
                <a:ea typeface="可画标题黑-繁"/>
                <a:cs typeface="可画标题黑-繁"/>
                <a:sym typeface="可画标题黑-繁"/>
              </a:rPr>
              <a:t>(21, 4, 'Available'),</a:t>
            </a:r>
          </a:p>
          <a:p>
            <a:pPr marL="0" lvl="0" indent="0" algn="just">
              <a:lnSpc>
                <a:spcPts val="2800"/>
              </a:lnSpc>
              <a:spcBef>
                <a:spcPct val="0"/>
              </a:spcBef>
            </a:pPr>
            <a:r>
              <a:rPr lang="en-US" sz="2000" u="none" strike="noStrike">
                <a:solidFill>
                  <a:srgbClr val="097D4C"/>
                </a:solidFill>
                <a:latin typeface="可画标题黑-繁"/>
                <a:ea typeface="可画标题黑-繁"/>
                <a:cs typeface="可画标题黑-繁"/>
                <a:sym typeface="可画标题黑-繁"/>
              </a:rPr>
              <a:t>(22, 6, 'Available'),</a:t>
            </a:r>
          </a:p>
          <a:p>
            <a:pPr marL="0" lvl="0" indent="0" algn="just">
              <a:lnSpc>
                <a:spcPts val="2800"/>
              </a:lnSpc>
              <a:spcBef>
                <a:spcPct val="0"/>
              </a:spcBef>
            </a:pPr>
            <a:r>
              <a:rPr lang="en-US" sz="2000" u="none" strike="noStrike">
                <a:solidFill>
                  <a:srgbClr val="097D4C"/>
                </a:solidFill>
                <a:latin typeface="可画标题黑-繁"/>
                <a:ea typeface="可画标题黑-繁"/>
                <a:cs typeface="可画标题黑-繁"/>
                <a:sym typeface="可画标题黑-繁"/>
              </a:rPr>
              <a:t>(23, 8, 'Available'),</a:t>
            </a:r>
          </a:p>
          <a:p>
            <a:pPr marL="0" lvl="0" indent="0" algn="just">
              <a:lnSpc>
                <a:spcPts val="2800"/>
              </a:lnSpc>
              <a:spcBef>
                <a:spcPct val="0"/>
              </a:spcBef>
            </a:pPr>
            <a:r>
              <a:rPr lang="en-US" sz="2000" u="none" strike="noStrike">
                <a:solidFill>
                  <a:srgbClr val="097D4C"/>
                </a:solidFill>
                <a:latin typeface="可画标题黑-繁"/>
                <a:ea typeface="可画标题黑-繁"/>
                <a:cs typeface="可画标题黑-繁"/>
                <a:sym typeface="可画标题黑-繁"/>
              </a:rPr>
              <a:t>(24, 10, 'Available'),</a:t>
            </a:r>
          </a:p>
          <a:p>
            <a:pPr marL="0" lvl="0" indent="0" algn="just">
              <a:lnSpc>
                <a:spcPts val="2800"/>
              </a:lnSpc>
              <a:spcBef>
                <a:spcPct val="0"/>
              </a:spcBef>
            </a:pPr>
            <a:r>
              <a:rPr lang="en-US" sz="2000" u="none" strike="noStrike">
                <a:solidFill>
                  <a:srgbClr val="097D4C"/>
                </a:solidFill>
                <a:latin typeface="可画标题黑-繁"/>
                <a:ea typeface="可画标题黑-繁"/>
                <a:cs typeface="可画标题黑-繁"/>
                <a:sym typeface="可画标题黑-繁"/>
              </a:rPr>
              <a:t>(25, 12, 'Available');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855216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INSERT-Tables  </a:t>
            </a:r>
          </a:p>
        </p:txBody>
      </p:sp>
      <p:sp>
        <p:nvSpPr>
          <p:cNvPr id="6" name="Freeform 6"/>
          <p:cNvSpPr/>
          <p:nvPr/>
        </p:nvSpPr>
        <p:spPr>
          <a:xfrm>
            <a:off x="6040523" y="1785455"/>
            <a:ext cx="6206953" cy="7472845"/>
          </a:xfrm>
          <a:custGeom>
            <a:avLst/>
            <a:gdLst/>
            <a:ahLst/>
            <a:cxnLst/>
            <a:rect l="l" t="t" r="r" b="b"/>
            <a:pathLst>
              <a:path w="6206953" h="7472845">
                <a:moveTo>
                  <a:pt x="0" y="0"/>
                </a:moveTo>
                <a:lnTo>
                  <a:pt x="6206954" y="0"/>
                </a:lnTo>
                <a:lnTo>
                  <a:pt x="6206954" y="7472845"/>
                </a:lnTo>
                <a:lnTo>
                  <a:pt x="0" y="7472845"/>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2308860"/>
          </a:xfrm>
          <a:prstGeom prst="rect">
            <a:avLst/>
          </a:prstGeom>
        </p:spPr>
        <p:txBody>
          <a:bodyPr lIns="0" tIns="0" rIns="0" bIns="0" rtlCol="0" anchor="t">
            <a:spAutoFit/>
          </a:bodyPr>
          <a:lstStyle/>
          <a:p>
            <a:pPr algn="l">
              <a:lnSpc>
                <a:spcPts val="9240"/>
              </a:lnSpc>
            </a:pPr>
            <a:r>
              <a:rPr lang="en-US" sz="6600">
                <a:solidFill>
                  <a:srgbClr val="097D4C"/>
                </a:solidFill>
                <a:latin typeface="可画标题黑-繁"/>
                <a:ea typeface="可画标题黑-繁"/>
                <a:cs typeface="可画标题黑-繁"/>
                <a:sym typeface="可画标题黑-繁"/>
              </a:rPr>
              <a:t>INSERT-Menu_Categories </a:t>
            </a:r>
          </a:p>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 </a:t>
            </a:r>
          </a:p>
        </p:txBody>
      </p:sp>
      <p:graphicFrame>
        <p:nvGraphicFramePr>
          <p:cNvPr id="6" name="Table 6"/>
          <p:cNvGraphicFramePr>
            <a:graphicFrameLocks noGrp="1"/>
          </p:cNvGraphicFramePr>
          <p:nvPr/>
        </p:nvGraphicFramePr>
        <p:xfrm>
          <a:off x="2196432" y="1591027"/>
          <a:ext cx="13895136" cy="7881937"/>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7">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Menu_Categories (category_name)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('前菜'),</a:t>
                      </a:r>
                    </a:p>
                    <a:p>
                      <a:pPr algn="just">
                        <a:lnSpc>
                          <a:spcPts val="2800"/>
                        </a:lnSpc>
                      </a:pPr>
                      <a:r>
                        <a:rPr lang="en-US" sz="2000">
                          <a:solidFill>
                            <a:srgbClr val="097D4C"/>
                          </a:solidFill>
                          <a:latin typeface="可画标题黑-繁"/>
                          <a:ea typeface="可画标题黑-繁"/>
                          <a:cs typeface="可画标题黑-繁"/>
                          <a:sym typeface="可画标题黑-繁"/>
                        </a:rPr>
                        <a:t>('湯品'),</a:t>
                      </a:r>
                    </a:p>
                    <a:p>
                      <a:pPr algn="just">
                        <a:lnSpc>
                          <a:spcPts val="2800"/>
                        </a:lnSpc>
                      </a:pPr>
                      <a:r>
                        <a:rPr lang="en-US" sz="2000">
                          <a:solidFill>
                            <a:srgbClr val="097D4C"/>
                          </a:solidFill>
                          <a:latin typeface="可画标题黑-繁"/>
                          <a:ea typeface="可画标题黑-繁"/>
                          <a:cs typeface="可画标题黑-繁"/>
                          <a:sym typeface="可画标题黑-繁"/>
                        </a:rPr>
                        <a:t>('主菜'),</a:t>
                      </a:r>
                    </a:p>
                    <a:p>
                      <a:pPr algn="just">
                        <a:lnSpc>
                          <a:spcPts val="2800"/>
                        </a:lnSpc>
                      </a:pPr>
                      <a:r>
                        <a:rPr lang="en-US" sz="2000">
                          <a:solidFill>
                            <a:srgbClr val="097D4C"/>
                          </a:solidFill>
                          <a:latin typeface="可画标题黑-繁"/>
                          <a:ea typeface="可画标题黑-繁"/>
                          <a:cs typeface="可画标题黑-繁"/>
                          <a:sym typeface="可画标题黑-繁"/>
                        </a:rPr>
                        <a:t>('海鮮'),</a:t>
                      </a:r>
                    </a:p>
                    <a:p>
                      <a:pPr algn="just">
                        <a:lnSpc>
                          <a:spcPts val="2800"/>
                        </a:lnSpc>
                      </a:pPr>
                      <a:r>
                        <a:rPr lang="en-US" sz="2000">
                          <a:solidFill>
                            <a:srgbClr val="097D4C"/>
                          </a:solidFill>
                          <a:latin typeface="可画标题黑-繁"/>
                          <a:ea typeface="可画标题黑-繁"/>
                          <a:cs typeface="可画标题黑-繁"/>
                          <a:sym typeface="可画标题黑-繁"/>
                        </a:rPr>
                        <a:t>('素食'),</a:t>
                      </a:r>
                    </a:p>
                    <a:p>
                      <a:pPr algn="just">
                        <a:lnSpc>
                          <a:spcPts val="2800"/>
                        </a:lnSpc>
                      </a:pPr>
                      <a:r>
                        <a:rPr lang="en-US" sz="2000">
                          <a:solidFill>
                            <a:srgbClr val="097D4C"/>
                          </a:solidFill>
                          <a:latin typeface="可画标题黑-繁"/>
                          <a:ea typeface="可画标题黑-繁"/>
                          <a:cs typeface="可画标题黑-繁"/>
                          <a:sym typeface="可画标题黑-繁"/>
                        </a:rPr>
                        <a:t>('甜點'),</a:t>
                      </a:r>
                    </a:p>
                    <a:p>
                      <a:pPr algn="just">
                        <a:lnSpc>
                          <a:spcPts val="2800"/>
                        </a:lnSpc>
                      </a:pPr>
                      <a:r>
                        <a:rPr lang="en-US" sz="2000">
                          <a:solidFill>
                            <a:srgbClr val="097D4C"/>
                          </a:solidFill>
                          <a:latin typeface="可画标题黑-繁"/>
                          <a:ea typeface="可画标题黑-繁"/>
                          <a:cs typeface="可画标题黑-繁"/>
                          <a:sym typeface="可画标题黑-繁"/>
                        </a:rPr>
                        <a:t>('飲料'),</a:t>
                      </a:r>
                    </a:p>
                    <a:p>
                      <a:pPr algn="just">
                        <a:lnSpc>
                          <a:spcPts val="2800"/>
                        </a:lnSpc>
                      </a:pPr>
                      <a:r>
                        <a:rPr lang="en-US" sz="2000">
                          <a:solidFill>
                            <a:srgbClr val="097D4C"/>
                          </a:solidFill>
                          <a:latin typeface="可画标题黑-繁"/>
                          <a:ea typeface="可画标题黑-繁"/>
                          <a:cs typeface="可画标题黑-繁"/>
                          <a:sym typeface="可画标题黑-繁"/>
                        </a:rPr>
                        <a:t>('酒精飲料'),</a:t>
                      </a:r>
                    </a:p>
                    <a:p>
                      <a:pPr algn="just">
                        <a:lnSpc>
                          <a:spcPts val="2800"/>
                        </a:lnSpc>
                      </a:pPr>
                      <a:r>
                        <a:rPr lang="en-US" sz="2000">
                          <a:solidFill>
                            <a:srgbClr val="097D4C"/>
                          </a:solidFill>
                          <a:latin typeface="可画标题黑-繁"/>
                          <a:ea typeface="可画标题黑-繁"/>
                          <a:cs typeface="可画标题黑-繁"/>
                          <a:sym typeface="可画标题黑-繁"/>
                        </a:rPr>
                        <a:t>('兒童餐'),</a:t>
                      </a:r>
                    </a:p>
                    <a:p>
                      <a:pPr algn="just">
                        <a:lnSpc>
                          <a:spcPts val="2800"/>
                        </a:lnSpc>
                      </a:pPr>
                      <a:r>
                        <a:rPr lang="en-US" sz="2000">
                          <a:solidFill>
                            <a:srgbClr val="097D4C"/>
                          </a:solidFill>
                          <a:latin typeface="可画标题黑-繁"/>
                          <a:ea typeface="可画标题黑-繁"/>
                          <a:cs typeface="可画标题黑-繁"/>
                          <a:sym typeface="可画标题黑-繁"/>
                        </a:rPr>
                        <a:t>( '套餐'),</a:t>
                      </a:r>
                    </a:p>
                    <a:p>
                      <a:pPr algn="just">
                        <a:lnSpc>
                          <a:spcPts val="2800"/>
                        </a:lnSpc>
                      </a:pPr>
                      <a:r>
                        <a:rPr lang="en-US" sz="2000">
                          <a:solidFill>
                            <a:srgbClr val="097D4C"/>
                          </a:solidFill>
                          <a:latin typeface="可画标题黑-繁"/>
                          <a:ea typeface="可画标题黑-繁"/>
                          <a:cs typeface="可画标题黑-繁"/>
                          <a:sym typeface="可画标题黑-繁"/>
                        </a:rPr>
                        <a:t>('季節限定'),</a:t>
                      </a:r>
                    </a:p>
                    <a:p>
                      <a:pPr algn="just">
                        <a:lnSpc>
                          <a:spcPts val="2800"/>
                        </a:lnSpc>
                      </a:pPr>
                      <a:r>
                        <a:rPr lang="en-US" sz="2000">
                          <a:solidFill>
                            <a:srgbClr val="097D4C"/>
                          </a:solidFill>
                          <a:latin typeface="可画标题黑-繁"/>
                          <a:ea typeface="可画标题黑-繁"/>
                          <a:cs typeface="可画标题黑-繁"/>
                          <a:sym typeface="可画标题黑-繁"/>
                        </a:rPr>
                        <a:t>('廚師推薦'),</a:t>
                      </a:r>
                    </a:p>
                    <a:p>
                      <a:pPr algn="just">
                        <a:lnSpc>
                          <a:spcPts val="2800"/>
                        </a:lnSpc>
                      </a:pPr>
                      <a:r>
                        <a:rPr lang="en-US" sz="2000">
                          <a:solidFill>
                            <a:srgbClr val="097D4C"/>
                          </a:solidFill>
                          <a:latin typeface="可画标题黑-繁"/>
                          <a:ea typeface="可画标题黑-繁"/>
                          <a:cs typeface="可画标题黑-繁"/>
                          <a:sym typeface="可画标题黑-繁"/>
                        </a:rPr>
                        <a:t>('開胃菜'),</a:t>
                      </a:r>
                    </a:p>
                    <a:p>
                      <a:pPr algn="just">
                        <a:lnSpc>
                          <a:spcPts val="2800"/>
                        </a:lnSpc>
                      </a:pPr>
                      <a:r>
                        <a:rPr lang="en-US" sz="2000">
                          <a:solidFill>
                            <a:srgbClr val="097D4C"/>
                          </a:solidFill>
                          <a:latin typeface="可画标题黑-繁"/>
                          <a:ea typeface="可画标题黑-繁"/>
                          <a:cs typeface="可画标题黑-繁"/>
                          <a:sym typeface="可画标题黑-繁"/>
                        </a:rPr>
                        <a:t>('沙拉'),</a:t>
                      </a:r>
                    </a:p>
                    <a:p>
                      <a:pPr algn="just">
                        <a:lnSpc>
                          <a:spcPts val="2800"/>
                        </a:lnSpc>
                      </a:pPr>
                      <a:r>
                        <a:rPr lang="en-US" sz="2000">
                          <a:solidFill>
                            <a:srgbClr val="097D4C"/>
                          </a:solidFill>
                          <a:latin typeface="可画标题黑-繁"/>
                          <a:ea typeface="可画标题黑-繁"/>
                          <a:cs typeface="可画标题黑-繁"/>
                          <a:sym typeface="可画标题黑-繁"/>
                        </a:rPr>
                        <a:t>('麵食'),</a:t>
                      </a:r>
                    </a:p>
                    <a:p>
                      <a:pPr algn="just">
                        <a:lnSpc>
                          <a:spcPts val="2800"/>
                        </a:lnSpc>
                      </a:pPr>
                      <a:r>
                        <a:rPr lang="en-US" sz="2000">
                          <a:solidFill>
                            <a:srgbClr val="097D4C"/>
                          </a:solidFill>
                          <a:latin typeface="可画标题黑-繁"/>
                          <a:ea typeface="可画标题黑-繁"/>
                          <a:cs typeface="可画标题黑-繁"/>
                          <a:sym typeface="可画标题黑-繁"/>
                        </a:rPr>
                        <a:t>('飯類'),</a:t>
                      </a:r>
                    </a:p>
                    <a:p>
                      <a:pPr algn="just">
                        <a:lnSpc>
                          <a:spcPts val="2800"/>
                        </a:lnSpc>
                      </a:pPr>
                      <a:r>
                        <a:rPr lang="en-US" sz="2000">
                          <a:solidFill>
                            <a:srgbClr val="097D4C"/>
                          </a:solidFill>
                          <a:latin typeface="可画标题黑-繁"/>
                          <a:ea typeface="可画标题黑-繁"/>
                          <a:cs typeface="可画标题黑-繁"/>
                          <a:sym typeface="可画标题黑-繁"/>
                        </a:rPr>
                        <a:t>('披薩'),</a:t>
                      </a:r>
                    </a:p>
                    <a:p>
                      <a:pPr algn="just">
                        <a:lnSpc>
                          <a:spcPts val="2800"/>
                        </a:lnSpc>
                      </a:pPr>
                      <a:r>
                        <a:rPr lang="en-US" sz="2000">
                          <a:solidFill>
                            <a:srgbClr val="097D4C"/>
                          </a:solidFill>
                          <a:latin typeface="可画标题黑-繁"/>
                          <a:ea typeface="可画标题黑-繁"/>
                          <a:cs typeface="可画标题黑-繁"/>
                          <a:sym typeface="可画标题黑-繁"/>
                        </a:rPr>
                        <a:t>('漢堡'),</a:t>
                      </a:r>
                    </a:p>
                    <a:p>
                      <a:pPr algn="just">
                        <a:lnSpc>
                          <a:spcPts val="2800"/>
                        </a:lnSpc>
                      </a:pPr>
                      <a:r>
                        <a:rPr lang="en-US" sz="2000">
                          <a:solidFill>
                            <a:srgbClr val="097D4C"/>
                          </a:solidFill>
                          <a:latin typeface="可画标题黑-繁"/>
                          <a:ea typeface="可画标题黑-繁"/>
                          <a:cs typeface="可画标题黑-繁"/>
                          <a:sym typeface="可画标题黑-繁"/>
                        </a:rPr>
                        <a:t>('三明治'),</a:t>
                      </a:r>
                    </a:p>
                    <a:p>
                      <a:pPr algn="just">
                        <a:lnSpc>
                          <a:spcPts val="2800"/>
                        </a:lnSpc>
                      </a:pPr>
                      <a:r>
                        <a:rPr lang="en-US" sz="2000">
                          <a:solidFill>
                            <a:srgbClr val="097D4C"/>
                          </a:solidFill>
                          <a:latin typeface="可画标题黑-繁"/>
                          <a:ea typeface="可画标题黑-繁"/>
                          <a:cs typeface="可画标题黑-繁"/>
                          <a:sym typeface="可画标题黑-繁"/>
                        </a:rPr>
                        <a:t>('早餐');</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2308860"/>
          </a:xfrm>
          <a:prstGeom prst="rect">
            <a:avLst/>
          </a:prstGeom>
        </p:spPr>
        <p:txBody>
          <a:bodyPr lIns="0" tIns="0" rIns="0" bIns="0" rtlCol="0" anchor="t">
            <a:spAutoFit/>
          </a:bodyPr>
          <a:lstStyle/>
          <a:p>
            <a:pPr algn="l">
              <a:lnSpc>
                <a:spcPts val="9240"/>
              </a:lnSpc>
            </a:pPr>
            <a:r>
              <a:rPr lang="en-US" sz="6600">
                <a:solidFill>
                  <a:srgbClr val="097D4C"/>
                </a:solidFill>
                <a:latin typeface="可画标题黑-繁"/>
                <a:ea typeface="可画标题黑-繁"/>
                <a:cs typeface="可画标题黑-繁"/>
                <a:sym typeface="可画标题黑-繁"/>
              </a:rPr>
              <a:t>INSERT-Menu_Categories </a:t>
            </a:r>
          </a:p>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 </a:t>
            </a:r>
          </a:p>
        </p:txBody>
      </p:sp>
      <p:sp>
        <p:nvSpPr>
          <p:cNvPr id="6" name="Freeform 6"/>
          <p:cNvSpPr/>
          <p:nvPr/>
        </p:nvSpPr>
        <p:spPr>
          <a:xfrm>
            <a:off x="6761581" y="1956174"/>
            <a:ext cx="4764839" cy="7576599"/>
          </a:xfrm>
          <a:custGeom>
            <a:avLst/>
            <a:gdLst/>
            <a:ahLst/>
            <a:cxnLst/>
            <a:rect l="l" t="t" r="r" b="b"/>
            <a:pathLst>
              <a:path w="4764839" h="7576599">
                <a:moveTo>
                  <a:pt x="0" y="0"/>
                </a:moveTo>
                <a:lnTo>
                  <a:pt x="4764838" y="0"/>
                </a:lnTo>
                <a:lnTo>
                  <a:pt x="4764838" y="7576598"/>
                </a:lnTo>
                <a:lnTo>
                  <a:pt x="0" y="7576598"/>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INSERT-Menu_Items </a:t>
            </a:r>
          </a:p>
        </p:txBody>
      </p:sp>
      <p:graphicFrame>
        <p:nvGraphicFramePr>
          <p:cNvPr id="6" name="Table 6"/>
          <p:cNvGraphicFramePr>
            <a:graphicFrameLocks noGrp="1"/>
          </p:cNvGraphicFramePr>
          <p:nvPr/>
        </p:nvGraphicFramePr>
        <p:xfrm>
          <a:off x="2196432" y="1591027"/>
          <a:ext cx="13895136" cy="7881937"/>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7">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Menu_Items (category_id, item_name, description, price, availability)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'凱撒沙拉', '新鮮羅蔓生菜搭配凱撒醬', 180, 'Available'),</a:t>
                      </a:r>
                    </a:p>
                    <a:p>
                      <a:pPr algn="just">
                        <a:lnSpc>
                          <a:spcPts val="2800"/>
                        </a:lnSpc>
                      </a:pPr>
                      <a:r>
                        <a:rPr lang="en-US" sz="2000">
                          <a:solidFill>
                            <a:srgbClr val="097D4C"/>
                          </a:solidFill>
                          <a:latin typeface="可画标题黑-繁"/>
                          <a:ea typeface="可画标题黑-繁"/>
                          <a:cs typeface="可画标题黑-繁"/>
                          <a:sym typeface="可画标题黑-繁"/>
                        </a:rPr>
                        <a:t>(1, '洋蔥圈', '酥炸洋蔥圈', 120, 'Available'),</a:t>
                      </a:r>
                    </a:p>
                    <a:p>
                      <a:pPr algn="just">
                        <a:lnSpc>
                          <a:spcPts val="2800"/>
                        </a:lnSpc>
                      </a:pPr>
                      <a:r>
                        <a:rPr lang="en-US" sz="2000">
                          <a:solidFill>
                            <a:srgbClr val="097D4C"/>
                          </a:solidFill>
                          <a:latin typeface="可画标题黑-繁"/>
                          <a:ea typeface="可画标题黑-繁"/>
                          <a:cs typeface="可画标题黑-繁"/>
                          <a:sym typeface="可画标题黑-繁"/>
                        </a:rPr>
                        <a:t>(2, '玉米濃湯', '香濃玉米湯', 90, 'Available'),</a:t>
                      </a:r>
                    </a:p>
                    <a:p>
                      <a:pPr algn="just">
                        <a:lnSpc>
                          <a:spcPts val="2800"/>
                        </a:lnSpc>
                      </a:pPr>
                      <a:r>
                        <a:rPr lang="en-US" sz="2000">
                          <a:solidFill>
                            <a:srgbClr val="097D4C"/>
                          </a:solidFill>
                          <a:latin typeface="可画标题黑-繁"/>
                          <a:ea typeface="可画标题黑-繁"/>
                          <a:cs typeface="可画标题黑-繁"/>
                          <a:sym typeface="可画标题黑-繁"/>
                        </a:rPr>
                        <a:t>(2, '蘑菇濃湯', '新鮮蘑菇熬煮', 100, 'Available'),</a:t>
                      </a:r>
                    </a:p>
                    <a:p>
                      <a:pPr algn="just">
                        <a:lnSpc>
                          <a:spcPts val="2800"/>
                        </a:lnSpc>
                      </a:pPr>
                      <a:r>
                        <a:rPr lang="en-US" sz="2000">
                          <a:solidFill>
                            <a:srgbClr val="097D4C"/>
                          </a:solidFill>
                          <a:latin typeface="可画标题黑-繁"/>
                          <a:ea typeface="可画标题黑-繁"/>
                          <a:cs typeface="可画标题黑-繁"/>
                          <a:sym typeface="可画标题黑-繁"/>
                        </a:rPr>
                        <a:t>(3, '菲力牛排', '8oz 澳洲菲力', 580, 'Available'),</a:t>
                      </a:r>
                    </a:p>
                    <a:p>
                      <a:pPr algn="just">
                        <a:lnSpc>
                          <a:spcPts val="2800"/>
                        </a:lnSpc>
                      </a:pPr>
                      <a:r>
                        <a:rPr lang="en-US" sz="2000">
                          <a:solidFill>
                            <a:srgbClr val="097D4C"/>
                          </a:solidFill>
                          <a:latin typeface="可画标题黑-繁"/>
                          <a:ea typeface="可画标题黑-繁"/>
                          <a:cs typeface="可画标题黑-繁"/>
                          <a:sym typeface="可画标题黑-繁"/>
                        </a:rPr>
                        <a:t>(3, '肋眼牛排', '10oz 美國肋眼', 650, 'Available'),</a:t>
                      </a:r>
                    </a:p>
                    <a:p>
                      <a:pPr algn="just">
                        <a:lnSpc>
                          <a:spcPts val="2800"/>
                        </a:lnSpc>
                      </a:pPr>
                      <a:r>
                        <a:rPr lang="en-US" sz="2000">
                          <a:solidFill>
                            <a:srgbClr val="097D4C"/>
                          </a:solidFill>
                          <a:latin typeface="可画标题黑-繁"/>
                          <a:ea typeface="可画标题黑-繁"/>
                          <a:cs typeface="可画标题黑-繁"/>
                          <a:sym typeface="可画标题黑-繁"/>
                        </a:rPr>
                        <a:t>(4, '香煎鮭魚', '挪威鮭魚佐檸檬醬', 420, 'Available'),</a:t>
                      </a:r>
                    </a:p>
                    <a:p>
                      <a:pPr algn="just">
                        <a:lnSpc>
                          <a:spcPts val="2800"/>
                        </a:lnSpc>
                      </a:pPr>
                      <a:r>
                        <a:rPr lang="en-US" sz="2000">
                          <a:solidFill>
                            <a:srgbClr val="097D4C"/>
                          </a:solidFill>
                          <a:latin typeface="可画标题黑-繁"/>
                          <a:ea typeface="可画标题黑-繁"/>
                          <a:cs typeface="可画标题黑-繁"/>
                          <a:sym typeface="可画标题黑-繁"/>
                        </a:rPr>
                        <a:t>(4, '蒜香大蝦', '新鮮大蝦蒜香炒', 380, 'Available'),</a:t>
                      </a:r>
                    </a:p>
                    <a:p>
                      <a:pPr algn="just">
                        <a:lnSpc>
                          <a:spcPts val="2800"/>
                        </a:lnSpc>
                      </a:pPr>
                      <a:r>
                        <a:rPr lang="en-US" sz="2000">
                          <a:solidFill>
                            <a:srgbClr val="097D4C"/>
                          </a:solidFill>
                          <a:latin typeface="可画标题黑-繁"/>
                          <a:ea typeface="可画标题黑-繁"/>
                          <a:cs typeface="可画标题黑-繁"/>
                          <a:sym typeface="可画标题黑-繁"/>
                        </a:rPr>
                        <a:t>(5, '蔬菜千層麵', '多種蔬菜與起司', 320, 'Available'),</a:t>
                      </a:r>
                    </a:p>
                    <a:p>
                      <a:pPr algn="just">
                        <a:lnSpc>
                          <a:spcPts val="2800"/>
                        </a:lnSpc>
                      </a:pPr>
                      <a:r>
                        <a:rPr lang="en-US" sz="2000">
                          <a:solidFill>
                            <a:srgbClr val="097D4C"/>
                          </a:solidFill>
                          <a:latin typeface="可画标题黑-繁"/>
                          <a:ea typeface="可画标题黑-繁"/>
                          <a:cs typeface="可画标题黑-繁"/>
                          <a:sym typeface="可画标题黑-繁"/>
                        </a:rPr>
                        <a:t>(5, '蘑菇燉飯', '義大利米與綜合菇類', 280, 'Available'),</a:t>
                      </a:r>
                    </a:p>
                    <a:p>
                      <a:pPr algn="just">
                        <a:lnSpc>
                          <a:spcPts val="2800"/>
                        </a:lnSpc>
                      </a:pPr>
                      <a:r>
                        <a:rPr lang="en-US" sz="2000">
                          <a:solidFill>
                            <a:srgbClr val="097D4C"/>
                          </a:solidFill>
                          <a:latin typeface="可画标题黑-繁"/>
                          <a:ea typeface="可画标题黑-繁"/>
                          <a:cs typeface="可画标题黑-繁"/>
                          <a:sym typeface="可画标题黑-繁"/>
                        </a:rPr>
                        <a:t>(6, '提拉米蘇', '經典義式甜點', 150, 'Available'),</a:t>
                      </a:r>
                    </a:p>
                    <a:p>
                      <a:pPr algn="just">
                        <a:lnSpc>
                          <a:spcPts val="2800"/>
                        </a:lnSpc>
                      </a:pPr>
                      <a:r>
                        <a:rPr lang="en-US" sz="2000">
                          <a:solidFill>
                            <a:srgbClr val="097D4C"/>
                          </a:solidFill>
                          <a:latin typeface="可画标题黑-繁"/>
                          <a:ea typeface="可画标题黑-繁"/>
                          <a:cs typeface="可画标题黑-繁"/>
                          <a:sym typeface="可画标题黑-繁"/>
                        </a:rPr>
                        <a:t>(6, '巧克力熔岩', '熱巧克力蛋糕', 160, 'Available'),</a:t>
                      </a:r>
                    </a:p>
                    <a:p>
                      <a:pPr algn="just">
                        <a:lnSpc>
                          <a:spcPts val="2800"/>
                        </a:lnSpc>
                      </a:pPr>
                      <a:r>
                        <a:rPr lang="en-US" sz="2000">
                          <a:solidFill>
                            <a:srgbClr val="097D4C"/>
                          </a:solidFill>
                          <a:latin typeface="可画标题黑-繁"/>
                          <a:ea typeface="可画标题黑-繁"/>
                          <a:cs typeface="可画标题黑-繁"/>
                          <a:sym typeface="可画标题黑-繁"/>
                        </a:rPr>
                        <a:t>(7, '可樂', '冰涼可樂', 60, 'Available'),</a:t>
                      </a:r>
                    </a:p>
                    <a:p>
                      <a:pPr algn="just">
                        <a:lnSpc>
                          <a:spcPts val="2800"/>
                        </a:lnSpc>
                      </a:pPr>
                      <a:r>
                        <a:rPr lang="en-US" sz="2000">
                          <a:solidFill>
                            <a:srgbClr val="097D4C"/>
                          </a:solidFill>
                          <a:latin typeface="可画标题黑-繁"/>
                          <a:ea typeface="可画标题黑-繁"/>
                          <a:cs typeface="可画标题黑-繁"/>
                          <a:sym typeface="可画标题黑-繁"/>
                        </a:rPr>
                        <a:t>(7, '檸檬紅茶', '新鮮檸檬紅茶', 70, 'Available'),</a:t>
                      </a:r>
                    </a:p>
                    <a:p>
                      <a:pPr algn="just">
                        <a:lnSpc>
                          <a:spcPts val="2800"/>
                        </a:lnSpc>
                      </a:pPr>
                      <a:r>
                        <a:rPr lang="en-US" sz="2000">
                          <a:solidFill>
                            <a:srgbClr val="097D4C"/>
                          </a:solidFill>
                          <a:latin typeface="可画标题黑-繁"/>
                          <a:ea typeface="可画标题黑-繁"/>
                          <a:cs typeface="可画标题黑-繁"/>
                          <a:sym typeface="可画标题黑-繁"/>
                        </a:rPr>
                        <a:t>(8, '紅酒', 'House Wine', 180, 'Available'),</a:t>
                      </a:r>
                    </a:p>
                    <a:p>
                      <a:pPr algn="just">
                        <a:lnSpc>
                          <a:spcPts val="2800"/>
                        </a:lnSpc>
                      </a:pPr>
                      <a:r>
                        <a:rPr lang="en-US" sz="2000">
                          <a:solidFill>
                            <a:srgbClr val="097D4C"/>
                          </a:solidFill>
                          <a:latin typeface="可画标题黑-繁"/>
                          <a:ea typeface="可画标题黑-繁"/>
                          <a:cs typeface="可画标题黑-繁"/>
                          <a:sym typeface="可画标题黑-繁"/>
                        </a:rPr>
                        <a:t>(8, '啤酒', '台灣啤酒', 120, 'Available'),</a:t>
                      </a:r>
                    </a:p>
                    <a:p>
                      <a:pPr algn="just">
                        <a:lnSpc>
                          <a:spcPts val="2800"/>
                        </a:lnSpc>
                      </a:pPr>
                      <a:r>
                        <a:rPr lang="en-US" sz="2000">
                          <a:solidFill>
                            <a:srgbClr val="097D4C"/>
                          </a:solidFill>
                          <a:latin typeface="可画标题黑-繁"/>
                          <a:ea typeface="可画标题黑-繁"/>
                          <a:cs typeface="可画标题黑-繁"/>
                          <a:sym typeface="可画标题黑-繁"/>
                        </a:rPr>
                        <a:t>(9, '兒童餐', '雞塊+薯條+果汁', 200, 'Available'),</a:t>
                      </a:r>
                    </a:p>
                    <a:p>
                      <a:pPr algn="just">
                        <a:lnSpc>
                          <a:spcPts val="2800"/>
                        </a:lnSpc>
                      </a:pPr>
                      <a:r>
                        <a:rPr lang="en-US" sz="2000">
                          <a:solidFill>
                            <a:srgbClr val="097D4C"/>
                          </a:solidFill>
                          <a:latin typeface="可画标题黑-繁"/>
                          <a:ea typeface="可画标题黑-繁"/>
                          <a:cs typeface="可画标题黑-繁"/>
                          <a:sym typeface="可画标题黑-繁"/>
                        </a:rPr>
                        <a:t>(10, '商業午餐', '主菜+湯+飲料', 350, 'Available'),</a:t>
                      </a:r>
                    </a:p>
                    <a:p>
                      <a:pPr algn="just">
                        <a:lnSpc>
                          <a:spcPts val="2800"/>
                        </a:lnSpc>
                      </a:pPr>
                      <a:r>
                        <a:rPr lang="en-US" sz="2000">
                          <a:solidFill>
                            <a:srgbClr val="097D4C"/>
                          </a:solidFill>
                          <a:latin typeface="可画标题黑-繁"/>
                          <a:ea typeface="可画标题黑-繁"/>
                          <a:cs typeface="可画标题黑-繁"/>
                          <a:sym typeface="可画标题黑-繁"/>
                        </a:rPr>
                        <a:t>(11, '季節水果沙拉', '當季新鮮水果', 180, 'Out of Stock'),</a:t>
                      </a:r>
                    </a:p>
                    <a:p>
                      <a:pPr algn="just">
                        <a:lnSpc>
                          <a:spcPts val="2800"/>
                        </a:lnSpc>
                      </a:pPr>
                      <a:r>
                        <a:rPr lang="en-US" sz="2000">
                          <a:solidFill>
                            <a:srgbClr val="097D4C"/>
                          </a:solidFill>
                          <a:latin typeface="可画标题黑-繁"/>
                          <a:ea typeface="可画标题黑-繁"/>
                          <a:cs typeface="可画标题黑-繁"/>
                          <a:sym typeface="可画标题黑-繁"/>
                        </a:rPr>
                        <a:t>(12, '主廚特選', '每日主廚推薦', 450, 'Available');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INSERT-Menu_Items </a:t>
            </a:r>
          </a:p>
        </p:txBody>
      </p:sp>
      <p:sp>
        <p:nvSpPr>
          <p:cNvPr id="6" name="Freeform 6"/>
          <p:cNvSpPr/>
          <p:nvPr/>
        </p:nvSpPr>
        <p:spPr>
          <a:xfrm>
            <a:off x="2052993" y="2298212"/>
            <a:ext cx="14182014" cy="6736457"/>
          </a:xfrm>
          <a:custGeom>
            <a:avLst/>
            <a:gdLst/>
            <a:ahLst/>
            <a:cxnLst/>
            <a:rect l="l" t="t" r="r" b="b"/>
            <a:pathLst>
              <a:path w="14182014" h="6736457">
                <a:moveTo>
                  <a:pt x="0" y="0"/>
                </a:moveTo>
                <a:lnTo>
                  <a:pt x="14182014" y="0"/>
                </a:lnTo>
                <a:lnTo>
                  <a:pt x="14182014" y="6736457"/>
                </a:lnTo>
                <a:lnTo>
                  <a:pt x="0" y="673645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2702481"/>
            <a:ext cx="17051536" cy="5655985"/>
            <a:chOff x="0" y="0"/>
            <a:chExt cx="22735382" cy="7541313"/>
          </a:xfrm>
        </p:grpSpPr>
        <p:grpSp>
          <p:nvGrpSpPr>
            <p:cNvPr id="3" name="Group 3"/>
            <p:cNvGrpSpPr/>
            <p:nvPr/>
          </p:nvGrpSpPr>
          <p:grpSpPr>
            <a:xfrm>
              <a:off x="7595625" y="0"/>
              <a:ext cx="7544131" cy="7541313"/>
              <a:chOff x="0" y="0"/>
              <a:chExt cx="1572877" cy="1572289"/>
            </a:xfrm>
          </p:grpSpPr>
          <p:sp>
            <p:nvSpPr>
              <p:cNvPr id="4" name="Freeform 4"/>
              <p:cNvSpPr/>
              <p:nvPr/>
            </p:nvSpPr>
            <p:spPr>
              <a:xfrm>
                <a:off x="0" y="0"/>
                <a:ext cx="1572877" cy="1572289"/>
              </a:xfrm>
              <a:custGeom>
                <a:avLst/>
                <a:gdLst/>
                <a:ahLst/>
                <a:cxnLst/>
                <a:rect l="l" t="t" r="r" b="b"/>
                <a:pathLst>
                  <a:path w="1572877" h="1572289">
                    <a:moveTo>
                      <a:pt x="68415" y="0"/>
                    </a:moveTo>
                    <a:lnTo>
                      <a:pt x="1504462" y="0"/>
                    </a:lnTo>
                    <a:cubicBezTo>
                      <a:pt x="1522607" y="0"/>
                      <a:pt x="1540009" y="7208"/>
                      <a:pt x="1552839" y="20038"/>
                    </a:cubicBezTo>
                    <a:cubicBezTo>
                      <a:pt x="1565669" y="32868"/>
                      <a:pt x="1572877" y="50270"/>
                      <a:pt x="1572877" y="68415"/>
                    </a:cubicBezTo>
                    <a:lnTo>
                      <a:pt x="1572877" y="1503875"/>
                    </a:lnTo>
                    <a:cubicBezTo>
                      <a:pt x="1572877" y="1541659"/>
                      <a:pt x="1542247" y="1572289"/>
                      <a:pt x="1504462" y="1572289"/>
                    </a:cubicBezTo>
                    <a:lnTo>
                      <a:pt x="68415" y="1572289"/>
                    </a:lnTo>
                    <a:cubicBezTo>
                      <a:pt x="30630" y="1572289"/>
                      <a:pt x="0" y="1541659"/>
                      <a:pt x="0" y="1503875"/>
                    </a:cubicBezTo>
                    <a:lnTo>
                      <a:pt x="0" y="68415"/>
                    </a:lnTo>
                    <a:cubicBezTo>
                      <a:pt x="0" y="50270"/>
                      <a:pt x="7208" y="32868"/>
                      <a:pt x="20038" y="20038"/>
                    </a:cubicBezTo>
                    <a:cubicBezTo>
                      <a:pt x="32868" y="7208"/>
                      <a:pt x="50270" y="0"/>
                      <a:pt x="68415" y="0"/>
                    </a:cubicBezTo>
                    <a:close/>
                  </a:path>
                </a:pathLst>
              </a:custGeom>
              <a:solidFill>
                <a:srgbClr val="097D4C"/>
              </a:solidFill>
              <a:ln cap="rnd">
                <a:noFill/>
                <a:prstDash val="dash"/>
                <a:round/>
              </a:ln>
            </p:spPr>
            <p:txBody>
              <a:bodyPr/>
              <a:lstStyle/>
              <a:p>
                <a:endParaRPr lang="zh-TW" altLang="en-US"/>
              </a:p>
            </p:txBody>
          </p:sp>
          <p:sp>
            <p:nvSpPr>
              <p:cNvPr id="5" name="TextBox 5"/>
              <p:cNvSpPr txBox="1"/>
              <p:nvPr/>
            </p:nvSpPr>
            <p:spPr>
              <a:xfrm>
                <a:off x="0" y="-47625"/>
                <a:ext cx="1572877" cy="1619914"/>
              </a:xfrm>
              <a:prstGeom prst="rect">
                <a:avLst/>
              </a:prstGeom>
            </p:spPr>
            <p:txBody>
              <a:bodyPr lIns="50800" tIns="50800" rIns="50800" bIns="50800" rtlCol="0" anchor="ctr"/>
              <a:lstStyle/>
              <a:p>
                <a:pPr algn="ctr">
                  <a:lnSpc>
                    <a:spcPts val="3051"/>
                  </a:lnSpc>
                </a:pPr>
                <a:endParaRPr/>
              </a:p>
            </p:txBody>
          </p:sp>
        </p:grpSp>
        <p:grpSp>
          <p:nvGrpSpPr>
            <p:cNvPr id="6" name="Group 6"/>
            <p:cNvGrpSpPr/>
            <p:nvPr/>
          </p:nvGrpSpPr>
          <p:grpSpPr>
            <a:xfrm>
              <a:off x="0" y="0"/>
              <a:ext cx="7092663" cy="7541313"/>
              <a:chOff x="0" y="0"/>
              <a:chExt cx="1478750" cy="1572289"/>
            </a:xfrm>
          </p:grpSpPr>
          <p:sp>
            <p:nvSpPr>
              <p:cNvPr id="7" name="Freeform 7"/>
              <p:cNvSpPr/>
              <p:nvPr/>
            </p:nvSpPr>
            <p:spPr>
              <a:xfrm>
                <a:off x="0" y="0"/>
                <a:ext cx="1478750" cy="1572289"/>
              </a:xfrm>
              <a:custGeom>
                <a:avLst/>
                <a:gdLst/>
                <a:ahLst/>
                <a:cxnLst/>
                <a:rect l="l" t="t" r="r" b="b"/>
                <a:pathLst>
                  <a:path w="1478750" h="1572289">
                    <a:moveTo>
                      <a:pt x="72769" y="0"/>
                    </a:moveTo>
                    <a:lnTo>
                      <a:pt x="1405981" y="0"/>
                    </a:lnTo>
                    <a:cubicBezTo>
                      <a:pt x="1425281" y="0"/>
                      <a:pt x="1443790" y="7667"/>
                      <a:pt x="1457437" y="21314"/>
                    </a:cubicBezTo>
                    <a:cubicBezTo>
                      <a:pt x="1471083" y="34961"/>
                      <a:pt x="1478750" y="53470"/>
                      <a:pt x="1478750" y="72769"/>
                    </a:cubicBezTo>
                    <a:lnTo>
                      <a:pt x="1478750" y="1499520"/>
                    </a:lnTo>
                    <a:cubicBezTo>
                      <a:pt x="1478750" y="1539710"/>
                      <a:pt x="1446170" y="1572289"/>
                      <a:pt x="1405981" y="1572289"/>
                    </a:cubicBezTo>
                    <a:lnTo>
                      <a:pt x="72769" y="1572289"/>
                    </a:lnTo>
                    <a:cubicBezTo>
                      <a:pt x="32580" y="1572289"/>
                      <a:pt x="0" y="1539710"/>
                      <a:pt x="0" y="1499520"/>
                    </a:cubicBezTo>
                    <a:lnTo>
                      <a:pt x="0" y="72769"/>
                    </a:lnTo>
                    <a:cubicBezTo>
                      <a:pt x="0" y="53470"/>
                      <a:pt x="7667" y="34961"/>
                      <a:pt x="21314" y="21314"/>
                    </a:cubicBezTo>
                    <a:cubicBezTo>
                      <a:pt x="34961" y="7667"/>
                      <a:pt x="53470" y="0"/>
                      <a:pt x="72769" y="0"/>
                    </a:cubicBezTo>
                    <a:close/>
                  </a:path>
                </a:pathLst>
              </a:custGeom>
              <a:solidFill>
                <a:srgbClr val="004EAD"/>
              </a:solidFill>
              <a:ln cap="rnd">
                <a:noFill/>
                <a:prstDash val="dash"/>
                <a:round/>
              </a:ln>
            </p:spPr>
            <p:txBody>
              <a:bodyPr/>
              <a:lstStyle/>
              <a:p>
                <a:endParaRPr lang="zh-TW" altLang="en-US"/>
              </a:p>
            </p:txBody>
          </p:sp>
          <p:sp>
            <p:nvSpPr>
              <p:cNvPr id="8" name="TextBox 8"/>
              <p:cNvSpPr txBox="1"/>
              <p:nvPr/>
            </p:nvSpPr>
            <p:spPr>
              <a:xfrm>
                <a:off x="0" y="-47625"/>
                <a:ext cx="1478750" cy="1619914"/>
              </a:xfrm>
              <a:prstGeom prst="rect">
                <a:avLst/>
              </a:prstGeom>
            </p:spPr>
            <p:txBody>
              <a:bodyPr lIns="50800" tIns="50800" rIns="50800" bIns="50800" rtlCol="0" anchor="ctr"/>
              <a:lstStyle/>
              <a:p>
                <a:pPr algn="ctr">
                  <a:lnSpc>
                    <a:spcPts val="3051"/>
                  </a:lnSpc>
                </a:pPr>
                <a:endParaRPr/>
              </a:p>
            </p:txBody>
          </p:sp>
        </p:grpSp>
        <p:grpSp>
          <p:nvGrpSpPr>
            <p:cNvPr id="9" name="Group 9"/>
            <p:cNvGrpSpPr/>
            <p:nvPr/>
          </p:nvGrpSpPr>
          <p:grpSpPr>
            <a:xfrm>
              <a:off x="15642719" y="0"/>
              <a:ext cx="7092663" cy="7541313"/>
              <a:chOff x="0" y="0"/>
              <a:chExt cx="1478750" cy="1572289"/>
            </a:xfrm>
          </p:grpSpPr>
          <p:sp>
            <p:nvSpPr>
              <p:cNvPr id="10" name="Freeform 10"/>
              <p:cNvSpPr/>
              <p:nvPr/>
            </p:nvSpPr>
            <p:spPr>
              <a:xfrm>
                <a:off x="0" y="0"/>
                <a:ext cx="1478750" cy="1572289"/>
              </a:xfrm>
              <a:custGeom>
                <a:avLst/>
                <a:gdLst/>
                <a:ahLst/>
                <a:cxnLst/>
                <a:rect l="l" t="t" r="r" b="b"/>
                <a:pathLst>
                  <a:path w="1478750" h="1572289">
                    <a:moveTo>
                      <a:pt x="72769" y="0"/>
                    </a:moveTo>
                    <a:lnTo>
                      <a:pt x="1405981" y="0"/>
                    </a:lnTo>
                    <a:cubicBezTo>
                      <a:pt x="1425281" y="0"/>
                      <a:pt x="1443790" y="7667"/>
                      <a:pt x="1457437" y="21314"/>
                    </a:cubicBezTo>
                    <a:cubicBezTo>
                      <a:pt x="1471083" y="34961"/>
                      <a:pt x="1478750" y="53470"/>
                      <a:pt x="1478750" y="72769"/>
                    </a:cubicBezTo>
                    <a:lnTo>
                      <a:pt x="1478750" y="1499520"/>
                    </a:lnTo>
                    <a:cubicBezTo>
                      <a:pt x="1478750" y="1539710"/>
                      <a:pt x="1446170" y="1572289"/>
                      <a:pt x="1405981" y="1572289"/>
                    </a:cubicBezTo>
                    <a:lnTo>
                      <a:pt x="72769" y="1572289"/>
                    </a:lnTo>
                    <a:cubicBezTo>
                      <a:pt x="32580" y="1572289"/>
                      <a:pt x="0" y="1539710"/>
                      <a:pt x="0" y="1499520"/>
                    </a:cubicBezTo>
                    <a:lnTo>
                      <a:pt x="0" y="72769"/>
                    </a:lnTo>
                    <a:cubicBezTo>
                      <a:pt x="0" y="53470"/>
                      <a:pt x="7667" y="34961"/>
                      <a:pt x="21314" y="21314"/>
                    </a:cubicBezTo>
                    <a:cubicBezTo>
                      <a:pt x="34961" y="7667"/>
                      <a:pt x="53470" y="0"/>
                      <a:pt x="72769" y="0"/>
                    </a:cubicBezTo>
                    <a:close/>
                  </a:path>
                </a:pathLst>
              </a:custGeom>
              <a:solidFill>
                <a:srgbClr val="004EAD"/>
              </a:solidFill>
              <a:ln cap="rnd">
                <a:noFill/>
                <a:prstDash val="dash"/>
                <a:round/>
              </a:ln>
            </p:spPr>
            <p:txBody>
              <a:bodyPr/>
              <a:lstStyle/>
              <a:p>
                <a:endParaRPr lang="zh-TW" altLang="en-US"/>
              </a:p>
            </p:txBody>
          </p:sp>
          <p:sp>
            <p:nvSpPr>
              <p:cNvPr id="11" name="TextBox 11"/>
              <p:cNvSpPr txBox="1"/>
              <p:nvPr/>
            </p:nvSpPr>
            <p:spPr>
              <a:xfrm>
                <a:off x="0" y="-47625"/>
                <a:ext cx="1478750" cy="1619914"/>
              </a:xfrm>
              <a:prstGeom prst="rect">
                <a:avLst/>
              </a:prstGeom>
            </p:spPr>
            <p:txBody>
              <a:bodyPr lIns="50800" tIns="50800" rIns="50800" bIns="50800" rtlCol="0" anchor="ctr"/>
              <a:lstStyle/>
              <a:p>
                <a:pPr algn="ctr">
                  <a:lnSpc>
                    <a:spcPts val="3051"/>
                  </a:lnSpc>
                </a:pPr>
                <a:endParaRPr/>
              </a:p>
            </p:txBody>
          </p:sp>
        </p:grpSp>
      </p:grpSp>
      <p:grpSp>
        <p:nvGrpSpPr>
          <p:cNvPr id="12" name="Group 12"/>
          <p:cNvGrpSpPr/>
          <p:nvPr/>
        </p:nvGrpSpPr>
        <p:grpSpPr>
          <a:xfrm>
            <a:off x="618232" y="757141"/>
            <a:ext cx="5808000" cy="1894354"/>
            <a:chOff x="0" y="0"/>
            <a:chExt cx="7743999" cy="2525805"/>
          </a:xfrm>
        </p:grpSpPr>
        <p:sp>
          <p:nvSpPr>
            <p:cNvPr id="13" name="TextBox 13"/>
            <p:cNvSpPr txBox="1"/>
            <p:nvPr/>
          </p:nvSpPr>
          <p:spPr>
            <a:xfrm>
              <a:off x="0" y="1881280"/>
              <a:ext cx="7743999" cy="644525"/>
            </a:xfrm>
            <a:prstGeom prst="rect">
              <a:avLst/>
            </a:prstGeom>
          </p:spPr>
          <p:txBody>
            <a:bodyPr lIns="0" tIns="0" rIns="0" bIns="0" rtlCol="0" anchor="t">
              <a:spAutoFit/>
            </a:bodyPr>
            <a:lstStyle/>
            <a:p>
              <a:pPr algn="l">
                <a:lnSpc>
                  <a:spcPts val="4199"/>
                </a:lnSpc>
              </a:pPr>
              <a:endParaRPr/>
            </a:p>
          </p:txBody>
        </p:sp>
        <p:sp>
          <p:nvSpPr>
            <p:cNvPr id="14" name="TextBox 14"/>
            <p:cNvSpPr txBox="1"/>
            <p:nvPr/>
          </p:nvSpPr>
          <p:spPr>
            <a:xfrm>
              <a:off x="0" y="-180975"/>
              <a:ext cx="7743999" cy="1997088"/>
            </a:xfrm>
            <a:prstGeom prst="rect">
              <a:avLst/>
            </a:prstGeom>
          </p:spPr>
          <p:txBody>
            <a:bodyPr lIns="0" tIns="0" rIns="0" bIns="0" rtlCol="0" anchor="t">
              <a:spAutoFit/>
            </a:bodyPr>
            <a:lstStyle/>
            <a:p>
              <a:pPr marL="0" lvl="0" indent="0" algn="l">
                <a:lnSpc>
                  <a:spcPts val="12599"/>
                </a:lnSpc>
                <a:spcBef>
                  <a:spcPct val="0"/>
                </a:spcBef>
              </a:pPr>
              <a:r>
                <a:rPr lang="en-US" sz="8999">
                  <a:solidFill>
                    <a:srgbClr val="097D4C"/>
                  </a:solidFill>
                  <a:latin typeface="可画标题黑-繁"/>
                  <a:ea typeface="可画标题黑-繁"/>
                  <a:cs typeface="可画标题黑-繁"/>
                  <a:sym typeface="可画标题黑-繁"/>
                </a:rPr>
                <a:t>使用案例</a:t>
              </a:r>
            </a:p>
          </p:txBody>
        </p:sp>
      </p:grpSp>
      <p:sp>
        <p:nvSpPr>
          <p:cNvPr id="15" name="TextBox 15"/>
          <p:cNvSpPr txBox="1"/>
          <p:nvPr/>
        </p:nvSpPr>
        <p:spPr>
          <a:xfrm>
            <a:off x="618232" y="4749148"/>
            <a:ext cx="5024226" cy="2475553"/>
          </a:xfrm>
          <a:prstGeom prst="rect">
            <a:avLst/>
          </a:prstGeom>
        </p:spPr>
        <p:txBody>
          <a:bodyPr lIns="0" tIns="0" rIns="0" bIns="0" rtlCol="0" anchor="t">
            <a:spAutoFit/>
          </a:bodyPr>
          <a:lstStyle/>
          <a:p>
            <a:pPr marL="679915" lvl="1" indent="-339957" algn="l">
              <a:lnSpc>
                <a:spcPts val="3936"/>
              </a:lnSpc>
              <a:spcBef>
                <a:spcPct val="0"/>
              </a:spcBef>
              <a:buAutoNum type="arabicPeriod"/>
            </a:pPr>
            <a:r>
              <a:rPr lang="en-US" sz="3149">
                <a:solidFill>
                  <a:srgbClr val="F1EAD1"/>
                </a:solidFill>
                <a:latin typeface="Arial Unicode"/>
                <a:ea typeface="Arial Unicode"/>
                <a:cs typeface="Arial Unicode"/>
                <a:sym typeface="Arial Unicode"/>
              </a:rPr>
              <a:t>註冊</a:t>
            </a:r>
            <a:r>
              <a:rPr lang="en-US" sz="3149" u="none" strike="noStrike">
                <a:solidFill>
                  <a:srgbClr val="F1EAD1"/>
                </a:solidFill>
                <a:latin typeface="Arial Unicode"/>
                <a:ea typeface="Arial Unicode"/>
                <a:cs typeface="Arial Unicode"/>
                <a:sym typeface="Arial Unicode"/>
              </a:rPr>
              <a:t>與登入</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線上預約座位</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瀏覽菜單並點餐</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線上訂單與外送</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付款與結帳</a:t>
            </a:r>
          </a:p>
        </p:txBody>
      </p:sp>
      <p:sp>
        <p:nvSpPr>
          <p:cNvPr id="16" name="TextBox 16"/>
          <p:cNvSpPr txBox="1"/>
          <p:nvPr/>
        </p:nvSpPr>
        <p:spPr>
          <a:xfrm>
            <a:off x="6426231" y="4760016"/>
            <a:ext cx="5120386" cy="1973007"/>
          </a:xfrm>
          <a:prstGeom prst="rect">
            <a:avLst/>
          </a:prstGeom>
        </p:spPr>
        <p:txBody>
          <a:bodyPr lIns="0" tIns="0" rIns="0" bIns="0" rtlCol="0" anchor="t">
            <a:spAutoFit/>
          </a:bodyPr>
          <a:lstStyle/>
          <a:p>
            <a:pPr marL="679915" lvl="1" indent="-339958" algn="l">
              <a:lnSpc>
                <a:spcPts val="3936"/>
              </a:lnSpc>
              <a:spcBef>
                <a:spcPct val="0"/>
              </a:spcBef>
              <a:buAutoNum type="arabicPeriod"/>
            </a:pPr>
            <a:r>
              <a:rPr lang="en-US" sz="3149">
                <a:solidFill>
                  <a:srgbClr val="F1EAD1"/>
                </a:solidFill>
                <a:latin typeface="Arial Unicode"/>
                <a:ea typeface="Arial Unicode"/>
                <a:cs typeface="Arial Unicode"/>
                <a:sym typeface="Arial Unicode"/>
              </a:rPr>
              <a:t>登入系統</a:t>
            </a:r>
            <a:r>
              <a:rPr lang="en-US" sz="3149" u="none" strike="noStrike">
                <a:solidFill>
                  <a:srgbClr val="F1EAD1"/>
                </a:solidFill>
                <a:latin typeface="Arial Unicode"/>
                <a:ea typeface="Arial Unicode"/>
                <a:cs typeface="Arial Unicode"/>
                <a:sym typeface="Arial Unicode"/>
              </a:rPr>
              <a:t>與身份辨識</a:t>
            </a:r>
          </a:p>
          <a:p>
            <a:pPr marL="679915" lvl="1" indent="-339958"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查看訂位與訂單資訊</a:t>
            </a:r>
          </a:p>
          <a:p>
            <a:pPr marL="679915" lvl="1" indent="-339958"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接收廚房點餐通知</a:t>
            </a:r>
          </a:p>
          <a:p>
            <a:pPr marL="679915" lvl="1" indent="-339958"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打卡上下班與出勤記錄</a:t>
            </a:r>
          </a:p>
        </p:txBody>
      </p:sp>
      <p:sp>
        <p:nvSpPr>
          <p:cNvPr id="17" name="TextBox 17"/>
          <p:cNvSpPr txBox="1"/>
          <p:nvPr/>
        </p:nvSpPr>
        <p:spPr>
          <a:xfrm>
            <a:off x="749956" y="3238500"/>
            <a:ext cx="5024226" cy="923926"/>
          </a:xfrm>
          <a:prstGeom prst="rect">
            <a:avLst/>
          </a:prstGeom>
        </p:spPr>
        <p:txBody>
          <a:bodyPr lIns="0" tIns="0" rIns="0" bIns="0" rtlCol="0" anchor="t">
            <a:spAutoFit/>
          </a:bodyPr>
          <a:lstStyle/>
          <a:p>
            <a:pPr algn="ctr">
              <a:lnSpc>
                <a:spcPts val="7499"/>
              </a:lnSpc>
            </a:pPr>
            <a:r>
              <a:rPr lang="en-US" sz="5999" u="none" strike="noStrike">
                <a:solidFill>
                  <a:srgbClr val="F1EAD1"/>
                </a:solidFill>
                <a:latin typeface="Arial Unicode"/>
                <a:ea typeface="Arial Unicode"/>
                <a:cs typeface="Arial Unicode"/>
                <a:sym typeface="Arial Unicode"/>
              </a:rPr>
              <a:t>顧客</a:t>
            </a:r>
          </a:p>
        </p:txBody>
      </p:sp>
      <p:sp>
        <p:nvSpPr>
          <p:cNvPr id="18" name="TextBox 18"/>
          <p:cNvSpPr txBox="1"/>
          <p:nvPr/>
        </p:nvSpPr>
        <p:spPr>
          <a:xfrm>
            <a:off x="6349492" y="2914650"/>
            <a:ext cx="5588561" cy="1577975"/>
          </a:xfrm>
          <a:prstGeom prst="rect">
            <a:avLst/>
          </a:prstGeom>
        </p:spPr>
        <p:txBody>
          <a:bodyPr lIns="0" tIns="0" rIns="0" bIns="0" rtlCol="0" anchor="t">
            <a:spAutoFit/>
          </a:bodyPr>
          <a:lstStyle/>
          <a:p>
            <a:pPr algn="ctr">
              <a:lnSpc>
                <a:spcPts val="7500"/>
              </a:lnSpc>
            </a:pPr>
            <a:r>
              <a:rPr lang="en-US" sz="6000">
                <a:solidFill>
                  <a:srgbClr val="F1EAD1"/>
                </a:solidFill>
                <a:latin typeface="Arial Unicode"/>
                <a:ea typeface="Arial Unicode"/>
                <a:cs typeface="Arial Unicode"/>
                <a:sym typeface="Arial Unicode"/>
              </a:rPr>
              <a:t>員工</a:t>
            </a:r>
          </a:p>
          <a:p>
            <a:pPr algn="ctr">
              <a:lnSpc>
                <a:spcPts val="4999"/>
              </a:lnSpc>
            </a:pPr>
            <a:r>
              <a:rPr lang="en-US" sz="3999">
                <a:solidFill>
                  <a:srgbClr val="F1EAD1"/>
                </a:solidFill>
                <a:latin typeface="Arial Unicode"/>
                <a:ea typeface="Arial Unicode"/>
                <a:cs typeface="Arial Unicode"/>
                <a:sym typeface="Arial Unicode"/>
              </a:rPr>
              <a:t>（店員與廚房人員）</a:t>
            </a:r>
          </a:p>
        </p:txBody>
      </p:sp>
      <p:sp>
        <p:nvSpPr>
          <p:cNvPr id="19" name="TextBox 19"/>
          <p:cNvSpPr txBox="1"/>
          <p:nvPr/>
        </p:nvSpPr>
        <p:spPr>
          <a:xfrm>
            <a:off x="12327667" y="4749148"/>
            <a:ext cx="4931633" cy="1484953"/>
          </a:xfrm>
          <a:prstGeom prst="rect">
            <a:avLst/>
          </a:prstGeom>
        </p:spPr>
        <p:txBody>
          <a:bodyPr lIns="0" tIns="0" rIns="0" bIns="0" rtlCol="0" anchor="t">
            <a:spAutoFit/>
          </a:bodyPr>
          <a:lstStyle/>
          <a:p>
            <a:pPr marL="679915" lvl="1" indent="-339957" algn="l">
              <a:lnSpc>
                <a:spcPts val="3936"/>
              </a:lnSpc>
              <a:spcBef>
                <a:spcPct val="0"/>
              </a:spcBef>
              <a:buAutoNum type="arabicPeriod"/>
            </a:pPr>
            <a:r>
              <a:rPr lang="en-US" sz="3149">
                <a:solidFill>
                  <a:srgbClr val="F1EAD1"/>
                </a:solidFill>
                <a:latin typeface="Arial Unicode"/>
                <a:ea typeface="Arial Unicode"/>
                <a:cs typeface="Arial Unicode"/>
                <a:sym typeface="Arial Unicode"/>
              </a:rPr>
              <a:t>使用者</a:t>
            </a:r>
            <a:r>
              <a:rPr lang="en-US" sz="3149" u="none" strike="noStrike">
                <a:solidFill>
                  <a:srgbClr val="F1EAD1"/>
                </a:solidFill>
                <a:latin typeface="Arial Unicode"/>
                <a:ea typeface="Arial Unicode"/>
                <a:cs typeface="Arial Unicode"/>
                <a:sym typeface="Arial Unicode"/>
              </a:rPr>
              <a:t>與員工管理</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庫存與進貨管理</a:t>
            </a:r>
          </a:p>
          <a:p>
            <a:pPr marL="679915" lvl="1" indent="-339957" algn="l">
              <a:lnSpc>
                <a:spcPts val="3936"/>
              </a:lnSpc>
              <a:spcBef>
                <a:spcPct val="0"/>
              </a:spcBef>
              <a:buAutoNum type="arabicPeriod"/>
            </a:pPr>
            <a:r>
              <a:rPr lang="en-US" sz="3149" u="none" strike="noStrike">
                <a:solidFill>
                  <a:srgbClr val="F1EAD1"/>
                </a:solidFill>
                <a:latin typeface="Arial Unicode"/>
                <a:ea typeface="Arial Unicode"/>
                <a:cs typeface="Arial Unicode"/>
                <a:sym typeface="Arial Unicode"/>
              </a:rPr>
              <a:t>查看營運報表</a:t>
            </a:r>
          </a:p>
        </p:txBody>
      </p:sp>
      <p:sp>
        <p:nvSpPr>
          <p:cNvPr id="20" name="TextBox 20"/>
          <p:cNvSpPr txBox="1"/>
          <p:nvPr/>
        </p:nvSpPr>
        <p:spPr>
          <a:xfrm>
            <a:off x="12513363" y="3228975"/>
            <a:ext cx="5024226" cy="942975"/>
          </a:xfrm>
          <a:prstGeom prst="rect">
            <a:avLst/>
          </a:prstGeom>
        </p:spPr>
        <p:txBody>
          <a:bodyPr lIns="0" tIns="0" rIns="0" bIns="0" rtlCol="0" anchor="t">
            <a:spAutoFit/>
          </a:bodyPr>
          <a:lstStyle/>
          <a:p>
            <a:pPr algn="ctr">
              <a:lnSpc>
                <a:spcPts val="7500"/>
              </a:lnSpc>
            </a:pPr>
            <a:r>
              <a:rPr lang="en-US" sz="6000">
                <a:solidFill>
                  <a:srgbClr val="F1EAD1"/>
                </a:solidFill>
                <a:latin typeface="Arial Unicode"/>
                <a:ea typeface="Arial Unicode"/>
                <a:cs typeface="Arial Unicode"/>
                <a:sym typeface="Arial Unicode"/>
              </a:rPr>
              <a:t>管理者</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INSERT-Orders </a:t>
            </a:r>
          </a:p>
        </p:txBody>
      </p:sp>
      <p:graphicFrame>
        <p:nvGraphicFramePr>
          <p:cNvPr id="6" name="Table 6"/>
          <p:cNvGraphicFramePr>
            <a:graphicFrameLocks noGrp="1"/>
          </p:cNvGraphicFramePr>
          <p:nvPr/>
        </p:nvGraphicFramePr>
        <p:xfrm>
          <a:off x="2196432" y="1591027"/>
          <a:ext cx="13895136" cy="7881937"/>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7">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Orders ( user_id, table_id, order_status, order_time, total_price)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1, 'Completed', '2023-02-01 12:00:00', 760),</a:t>
                      </a:r>
                    </a:p>
                    <a:p>
                      <a:pPr algn="just">
                        <a:lnSpc>
                          <a:spcPts val="2800"/>
                        </a:lnSpc>
                      </a:pPr>
                      <a:r>
                        <a:rPr lang="en-US" sz="2000">
                          <a:solidFill>
                            <a:srgbClr val="097D4C"/>
                          </a:solidFill>
                          <a:latin typeface="可画标题黑-繁"/>
                          <a:ea typeface="可画标题黑-繁"/>
                          <a:cs typeface="可画标题黑-繁"/>
                          <a:sym typeface="可画标题黑-繁"/>
                        </a:rPr>
                        <a:t>(2, 2, 'Completed', '2023-02-01 12:30:00', 920),</a:t>
                      </a:r>
                    </a:p>
                    <a:p>
                      <a:pPr algn="just">
                        <a:lnSpc>
                          <a:spcPts val="2800"/>
                        </a:lnSpc>
                      </a:pPr>
                      <a:r>
                        <a:rPr lang="en-US" sz="2000">
                          <a:solidFill>
                            <a:srgbClr val="097D4C"/>
                          </a:solidFill>
                          <a:latin typeface="可画标题黑-繁"/>
                          <a:ea typeface="可画标题黑-繁"/>
                          <a:cs typeface="可画标题黑-繁"/>
                          <a:sym typeface="可画标题黑-繁"/>
                        </a:rPr>
                        <a:t>(3, 3, 'Completed', '2023-02-01 13:00:00', 1240),</a:t>
                      </a:r>
                    </a:p>
                    <a:p>
                      <a:pPr algn="just">
                        <a:lnSpc>
                          <a:spcPts val="2800"/>
                        </a:lnSpc>
                      </a:pPr>
                      <a:r>
                        <a:rPr lang="en-US" sz="2000">
                          <a:solidFill>
                            <a:srgbClr val="097D4C"/>
                          </a:solidFill>
                          <a:latin typeface="可画标题黑-繁"/>
                          <a:ea typeface="可画标题黑-繁"/>
                          <a:cs typeface="可画标题黑-繁"/>
                          <a:sym typeface="可画标题黑-繁"/>
                        </a:rPr>
                        <a:t>(4, 4, 'Completed', '2023-02-02 11:30:00', 580),</a:t>
                      </a:r>
                    </a:p>
                    <a:p>
                      <a:pPr algn="just">
                        <a:lnSpc>
                          <a:spcPts val="2800"/>
                        </a:lnSpc>
                      </a:pPr>
                      <a:r>
                        <a:rPr lang="en-US" sz="2000">
                          <a:solidFill>
                            <a:srgbClr val="097D4C"/>
                          </a:solidFill>
                          <a:latin typeface="可画标题黑-繁"/>
                          <a:ea typeface="可画标题黑-繁"/>
                          <a:cs typeface="可画标题黑-繁"/>
                          <a:sym typeface="可画标题黑-繁"/>
                        </a:rPr>
                        <a:t>(5, 5, 'Completed', '2023-02-02 12:00:00', 1050),</a:t>
                      </a:r>
                    </a:p>
                    <a:p>
                      <a:pPr algn="just">
                        <a:lnSpc>
                          <a:spcPts val="2800"/>
                        </a:lnSpc>
                      </a:pPr>
                      <a:r>
                        <a:rPr lang="en-US" sz="2000">
                          <a:solidFill>
                            <a:srgbClr val="097D4C"/>
                          </a:solidFill>
                          <a:latin typeface="可画标题黑-繁"/>
                          <a:ea typeface="可画标题黑-繁"/>
                          <a:cs typeface="可画标题黑-繁"/>
                          <a:sym typeface="可画标题黑-繁"/>
                        </a:rPr>
                        <a:t>(6, 6, 'Completed', '2023-02-02 12:30:00', 680),</a:t>
                      </a:r>
                    </a:p>
                    <a:p>
                      <a:pPr algn="just">
                        <a:lnSpc>
                          <a:spcPts val="2800"/>
                        </a:lnSpc>
                      </a:pPr>
                      <a:r>
                        <a:rPr lang="en-US" sz="2000">
                          <a:solidFill>
                            <a:srgbClr val="097D4C"/>
                          </a:solidFill>
                          <a:latin typeface="可画标题黑-繁"/>
                          <a:ea typeface="可画标题黑-繁"/>
                          <a:cs typeface="可画标题黑-繁"/>
                          <a:sym typeface="可画标题黑-繁"/>
                        </a:rPr>
                        <a:t>(7, 7, 'Completed', '2023-02-03 13:00:00', 840),</a:t>
                      </a:r>
                    </a:p>
                    <a:p>
                      <a:pPr algn="just">
                        <a:lnSpc>
                          <a:spcPts val="2800"/>
                        </a:lnSpc>
                      </a:pPr>
                      <a:r>
                        <a:rPr lang="en-US" sz="2000">
                          <a:solidFill>
                            <a:srgbClr val="097D4C"/>
                          </a:solidFill>
                          <a:latin typeface="可画标题黑-繁"/>
                          <a:ea typeface="可画标题黑-繁"/>
                          <a:cs typeface="可画标题黑-繁"/>
                          <a:sym typeface="可画标题黑-繁"/>
                        </a:rPr>
                        <a:t>(8, 8, 'Completed', '2023-02-03 18:00:00', 960),</a:t>
                      </a:r>
                    </a:p>
                    <a:p>
                      <a:pPr algn="just">
                        <a:lnSpc>
                          <a:spcPts val="2800"/>
                        </a:lnSpc>
                      </a:pPr>
                      <a:r>
                        <a:rPr lang="en-US" sz="2000">
                          <a:solidFill>
                            <a:srgbClr val="097D4C"/>
                          </a:solidFill>
                          <a:latin typeface="可画标题黑-繁"/>
                          <a:ea typeface="可画标题黑-繁"/>
                          <a:cs typeface="可画标题黑-繁"/>
                          <a:sym typeface="可画标题黑-繁"/>
                        </a:rPr>
                        <a:t>(9, 9, 'Completed', '2023-02-03 18:30:00', 720),</a:t>
                      </a:r>
                    </a:p>
                    <a:p>
                      <a:pPr algn="just">
                        <a:lnSpc>
                          <a:spcPts val="2800"/>
                        </a:lnSpc>
                      </a:pPr>
                      <a:r>
                        <a:rPr lang="en-US" sz="2000">
                          <a:solidFill>
                            <a:srgbClr val="097D4C"/>
                          </a:solidFill>
                          <a:latin typeface="可画标题黑-繁"/>
                          <a:ea typeface="可画标题黑-繁"/>
                          <a:cs typeface="可画标题黑-繁"/>
                          <a:sym typeface="可画标题黑-繁"/>
                        </a:rPr>
                        <a:t>(10, 10, 'Completed', '2023-02-04 19:00:00', 1100),</a:t>
                      </a:r>
                    </a:p>
                    <a:p>
                      <a:pPr algn="just">
                        <a:lnSpc>
                          <a:spcPts val="2800"/>
                        </a:lnSpc>
                      </a:pPr>
                      <a:r>
                        <a:rPr lang="en-US" sz="2000">
                          <a:solidFill>
                            <a:srgbClr val="097D4C"/>
                          </a:solidFill>
                          <a:latin typeface="可画标题黑-繁"/>
                          <a:ea typeface="可画标题黑-繁"/>
                          <a:cs typeface="可画标题黑-繁"/>
                          <a:sym typeface="可画标题黑-繁"/>
                        </a:rPr>
                        <a:t>(11, 11, 'In Progress', '2023-02-04 19:30:00', 780),</a:t>
                      </a:r>
                    </a:p>
                    <a:p>
                      <a:pPr algn="just">
                        <a:lnSpc>
                          <a:spcPts val="2800"/>
                        </a:lnSpc>
                      </a:pPr>
                      <a:r>
                        <a:rPr lang="en-US" sz="2000">
                          <a:solidFill>
                            <a:srgbClr val="097D4C"/>
                          </a:solidFill>
                          <a:latin typeface="可画标题黑-繁"/>
                          <a:ea typeface="可画标题黑-繁"/>
                          <a:cs typeface="可画标题黑-繁"/>
                          <a:sym typeface="可画标题黑-繁"/>
                        </a:rPr>
                        <a:t>(12, 12, 'In Progress', '2023-02-05 12:00:00', 920),</a:t>
                      </a:r>
                    </a:p>
                    <a:p>
                      <a:pPr algn="just">
                        <a:lnSpc>
                          <a:spcPts val="2800"/>
                        </a:lnSpc>
                      </a:pPr>
                      <a:r>
                        <a:rPr lang="en-US" sz="2000">
                          <a:solidFill>
                            <a:srgbClr val="097D4C"/>
                          </a:solidFill>
                          <a:latin typeface="可画标题黑-繁"/>
                          <a:ea typeface="可画标题黑-繁"/>
                          <a:cs typeface="可画标题黑-繁"/>
                          <a:sym typeface="可画标题黑-繁"/>
                        </a:rPr>
                        <a:t>(13, 13, 'Pending', '2023-02-05 12:30:00', 640),</a:t>
                      </a:r>
                    </a:p>
                    <a:p>
                      <a:pPr algn="just">
                        <a:lnSpc>
                          <a:spcPts val="2800"/>
                        </a:lnSpc>
                      </a:pPr>
                      <a:r>
                        <a:rPr lang="en-US" sz="2000">
                          <a:solidFill>
                            <a:srgbClr val="097D4C"/>
                          </a:solidFill>
                          <a:latin typeface="可画标题黑-繁"/>
                          <a:ea typeface="可画标题黑-繁"/>
                          <a:cs typeface="可画标题黑-繁"/>
                          <a:sym typeface="可画标题黑-繁"/>
                        </a:rPr>
                        <a:t>(14, 14, 'Pending', '2023-02-05 13:00:00', 580),</a:t>
                      </a:r>
                    </a:p>
                    <a:p>
                      <a:pPr algn="just">
                        <a:lnSpc>
                          <a:spcPts val="2800"/>
                        </a:lnSpc>
                      </a:pPr>
                      <a:r>
                        <a:rPr lang="en-US" sz="2000">
                          <a:solidFill>
                            <a:srgbClr val="097D4C"/>
                          </a:solidFill>
                          <a:latin typeface="可画标题黑-繁"/>
                          <a:ea typeface="可画标题黑-繁"/>
                          <a:cs typeface="可画标题黑-繁"/>
                          <a:sym typeface="可画标题黑-繁"/>
                        </a:rPr>
                        <a:t>(15, 15, 'Cancelled', '2023-02-06 18:00:00', 0),</a:t>
                      </a:r>
                    </a:p>
                    <a:p>
                      <a:pPr algn="just">
                        <a:lnSpc>
                          <a:spcPts val="2800"/>
                        </a:lnSpc>
                      </a:pPr>
                      <a:r>
                        <a:rPr lang="en-US" sz="2000">
                          <a:solidFill>
                            <a:srgbClr val="097D4C"/>
                          </a:solidFill>
                          <a:latin typeface="可画标题黑-繁"/>
                          <a:ea typeface="可画标题黑-繁"/>
                          <a:cs typeface="可画标题黑-繁"/>
                          <a:sym typeface="可画标题黑-繁"/>
                        </a:rPr>
                        <a:t>(16, 16, 'Completed', '2023-02-06 18:30:00', 840),</a:t>
                      </a:r>
                    </a:p>
                    <a:p>
                      <a:pPr algn="just">
                        <a:lnSpc>
                          <a:spcPts val="2800"/>
                        </a:lnSpc>
                      </a:pPr>
                      <a:r>
                        <a:rPr lang="en-US" sz="2000">
                          <a:solidFill>
                            <a:srgbClr val="097D4C"/>
                          </a:solidFill>
                          <a:latin typeface="可画标题黑-繁"/>
                          <a:ea typeface="可画标题黑-繁"/>
                          <a:cs typeface="可画标题黑-繁"/>
                          <a:sym typeface="可画标题黑-繁"/>
                        </a:rPr>
                        <a:t>(17, 17, 'Completed', '2023-02-07 19:00:00', 960),</a:t>
                      </a:r>
                    </a:p>
                    <a:p>
                      <a:pPr algn="just">
                        <a:lnSpc>
                          <a:spcPts val="2800"/>
                        </a:lnSpc>
                      </a:pPr>
                      <a:r>
                        <a:rPr lang="en-US" sz="2000">
                          <a:solidFill>
                            <a:srgbClr val="097D4C"/>
                          </a:solidFill>
                          <a:latin typeface="可画标题黑-繁"/>
                          <a:ea typeface="可画标题黑-繁"/>
                          <a:cs typeface="可画标题黑-繁"/>
                          <a:sym typeface="可画标题黑-繁"/>
                        </a:rPr>
                        <a:t>(18, 18, 'Completed', '2023-02-07 19:30:00', 720),</a:t>
                      </a:r>
                    </a:p>
                    <a:p>
                      <a:pPr algn="just">
                        <a:lnSpc>
                          <a:spcPts val="2800"/>
                        </a:lnSpc>
                      </a:pPr>
                      <a:r>
                        <a:rPr lang="en-US" sz="2000">
                          <a:solidFill>
                            <a:srgbClr val="097D4C"/>
                          </a:solidFill>
                          <a:latin typeface="可画标题黑-繁"/>
                          <a:ea typeface="可画标题黑-繁"/>
                          <a:cs typeface="可画标题黑-繁"/>
                          <a:sym typeface="可画标题黑-繁"/>
                        </a:rPr>
                        <a:t>(19, 19, 'Completed', '2023-02-08 20:00:00', 1100),</a:t>
                      </a:r>
                    </a:p>
                    <a:p>
                      <a:pPr algn="just">
                        <a:lnSpc>
                          <a:spcPts val="2800"/>
                        </a:lnSpc>
                      </a:pPr>
                      <a:r>
                        <a:rPr lang="en-US" sz="2000">
                          <a:solidFill>
                            <a:srgbClr val="097D4C"/>
                          </a:solidFill>
                          <a:latin typeface="可画标题黑-繁"/>
                          <a:ea typeface="可画标题黑-繁"/>
                          <a:cs typeface="可画标题黑-繁"/>
                          <a:sym typeface="可画标题黑-繁"/>
                        </a:rPr>
                        <a:t>(20, 20, 'Completed', '2023-02-08 20:30:00', 780);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INSERT-Orders </a:t>
            </a:r>
          </a:p>
        </p:txBody>
      </p:sp>
      <p:sp>
        <p:nvSpPr>
          <p:cNvPr id="6" name="Freeform 6"/>
          <p:cNvSpPr/>
          <p:nvPr/>
        </p:nvSpPr>
        <p:spPr>
          <a:xfrm>
            <a:off x="3184837" y="2144990"/>
            <a:ext cx="11918327" cy="7113310"/>
          </a:xfrm>
          <a:custGeom>
            <a:avLst/>
            <a:gdLst/>
            <a:ahLst/>
            <a:cxnLst/>
            <a:rect l="l" t="t" r="r" b="b"/>
            <a:pathLst>
              <a:path w="11918327" h="7113310">
                <a:moveTo>
                  <a:pt x="0" y="0"/>
                </a:moveTo>
                <a:lnTo>
                  <a:pt x="11918326" y="0"/>
                </a:lnTo>
                <a:lnTo>
                  <a:pt x="11918326" y="7113310"/>
                </a:lnTo>
                <a:lnTo>
                  <a:pt x="0" y="7113310"/>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INSERT-Order_Items</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Order_Items ( order_id, item_id, quantity)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5, 1),</a:t>
                      </a:r>
                    </a:p>
                    <a:p>
                      <a:pPr algn="just">
                        <a:lnSpc>
                          <a:spcPts val="2800"/>
                        </a:lnSpc>
                      </a:pPr>
                      <a:r>
                        <a:rPr lang="en-US" sz="2000">
                          <a:solidFill>
                            <a:srgbClr val="097D4C"/>
                          </a:solidFill>
                          <a:latin typeface="可画标题黑-繁"/>
                          <a:ea typeface="可画标题黑-繁"/>
                          <a:cs typeface="可画标题黑-繁"/>
                          <a:sym typeface="可画标题黑-繁"/>
                        </a:rPr>
                        <a:t>(1, 15, 1),</a:t>
                      </a:r>
                    </a:p>
                    <a:p>
                      <a:pPr algn="just">
                        <a:lnSpc>
                          <a:spcPts val="2800"/>
                        </a:lnSpc>
                      </a:pPr>
                      <a:r>
                        <a:rPr lang="en-US" sz="2000">
                          <a:solidFill>
                            <a:srgbClr val="097D4C"/>
                          </a:solidFill>
                          <a:latin typeface="可画标题黑-繁"/>
                          <a:ea typeface="可画标题黑-繁"/>
                          <a:cs typeface="可画标题黑-繁"/>
                          <a:sym typeface="可画标题黑-繁"/>
                        </a:rPr>
                        <a:t>(2, 6, 1),</a:t>
                      </a:r>
                    </a:p>
                    <a:p>
                      <a:pPr algn="just">
                        <a:lnSpc>
                          <a:spcPts val="2800"/>
                        </a:lnSpc>
                      </a:pPr>
                      <a:r>
                        <a:rPr lang="en-US" sz="2000">
                          <a:solidFill>
                            <a:srgbClr val="097D4C"/>
                          </a:solidFill>
                          <a:latin typeface="可画标题黑-繁"/>
                          <a:ea typeface="可画标题黑-繁"/>
                          <a:cs typeface="可画标题黑-繁"/>
                          <a:sym typeface="可画标题黑-繁"/>
                        </a:rPr>
                        <a:t>(2, 16, 2),</a:t>
                      </a:r>
                    </a:p>
                    <a:p>
                      <a:pPr algn="just">
                        <a:lnSpc>
                          <a:spcPts val="2800"/>
                        </a:lnSpc>
                      </a:pPr>
                      <a:r>
                        <a:rPr lang="en-US" sz="2000">
                          <a:solidFill>
                            <a:srgbClr val="097D4C"/>
                          </a:solidFill>
                          <a:latin typeface="可画标题黑-繁"/>
                          <a:ea typeface="可画标题黑-繁"/>
                          <a:cs typeface="可画标题黑-繁"/>
                          <a:sym typeface="可画标题黑-繁"/>
                        </a:rPr>
                        <a:t>(3, 7, 2),</a:t>
                      </a:r>
                    </a:p>
                    <a:p>
                      <a:pPr algn="just">
                        <a:lnSpc>
                          <a:spcPts val="2800"/>
                        </a:lnSpc>
                      </a:pPr>
                      <a:r>
                        <a:rPr lang="en-US" sz="2000">
                          <a:solidFill>
                            <a:srgbClr val="097D4C"/>
                          </a:solidFill>
                          <a:latin typeface="可画标题黑-繁"/>
                          <a:ea typeface="可画标题黑-繁"/>
                          <a:cs typeface="可画标题黑-繁"/>
                          <a:sym typeface="可画标题黑-繁"/>
                        </a:rPr>
                        <a:t>(3, 8, 1),</a:t>
                      </a:r>
                    </a:p>
                    <a:p>
                      <a:pPr algn="just">
                        <a:lnSpc>
                          <a:spcPts val="2800"/>
                        </a:lnSpc>
                      </a:pPr>
                      <a:r>
                        <a:rPr lang="en-US" sz="2000">
                          <a:solidFill>
                            <a:srgbClr val="097D4C"/>
                          </a:solidFill>
                          <a:latin typeface="可画标题黑-繁"/>
                          <a:ea typeface="可画标题黑-繁"/>
                          <a:cs typeface="可画标题黑-繁"/>
                          <a:sym typeface="可画标题黑-繁"/>
                        </a:rPr>
                        <a:t>(4, 5, 1),</a:t>
                      </a:r>
                    </a:p>
                    <a:p>
                      <a:pPr algn="just">
                        <a:lnSpc>
                          <a:spcPts val="2800"/>
                        </a:lnSpc>
                      </a:pPr>
                      <a:r>
                        <a:rPr lang="en-US" sz="2000">
                          <a:solidFill>
                            <a:srgbClr val="097D4C"/>
                          </a:solidFill>
                          <a:latin typeface="可画标题黑-繁"/>
                          <a:ea typeface="可画标题黑-繁"/>
                          <a:cs typeface="可画标题黑-繁"/>
                          <a:sym typeface="可画标题黑-繁"/>
                        </a:rPr>
                        <a:t>(5, 6, 1),</a:t>
                      </a:r>
                    </a:p>
                    <a:p>
                      <a:pPr algn="just">
                        <a:lnSpc>
                          <a:spcPts val="2800"/>
                        </a:lnSpc>
                      </a:pPr>
                      <a:r>
                        <a:rPr lang="en-US" sz="2000">
                          <a:solidFill>
                            <a:srgbClr val="097D4C"/>
                          </a:solidFill>
                          <a:latin typeface="可画标题黑-繁"/>
                          <a:ea typeface="可画标题黑-繁"/>
                          <a:cs typeface="可画标题黑-繁"/>
                          <a:sym typeface="可画标题黑-繁"/>
                        </a:rPr>
                        <a:t>(5, 7, 1),</a:t>
                      </a:r>
                    </a:p>
                    <a:p>
                      <a:pPr algn="just">
                        <a:lnSpc>
                          <a:spcPts val="2800"/>
                        </a:lnSpc>
                      </a:pPr>
                      <a:r>
                        <a:rPr lang="en-US" sz="2000">
                          <a:solidFill>
                            <a:srgbClr val="097D4C"/>
                          </a:solidFill>
                          <a:latin typeface="可画标题黑-繁"/>
                          <a:ea typeface="可画标题黑-繁"/>
                          <a:cs typeface="可画标题黑-繁"/>
                          <a:sym typeface="可画标题黑-繁"/>
                        </a:rPr>
                        <a:t>(6, 9, 2),</a:t>
                      </a:r>
                    </a:p>
                    <a:p>
                      <a:pPr algn="just">
                        <a:lnSpc>
                          <a:spcPts val="2800"/>
                        </a:lnSpc>
                      </a:pPr>
                      <a:r>
                        <a:rPr lang="en-US" sz="2000">
                          <a:solidFill>
                            <a:srgbClr val="097D4C"/>
                          </a:solidFill>
                          <a:latin typeface="可画标题黑-繁"/>
                          <a:ea typeface="可画标题黑-繁"/>
                          <a:cs typeface="可画标题黑-繁"/>
                          <a:sym typeface="可画标题黑-繁"/>
                        </a:rPr>
                        <a:t>(6, 13, 2),</a:t>
                      </a:r>
                    </a:p>
                    <a:p>
                      <a:pPr algn="just">
                        <a:lnSpc>
                          <a:spcPts val="2800"/>
                        </a:lnSpc>
                      </a:pPr>
                      <a:r>
                        <a:rPr lang="en-US" sz="2000">
                          <a:solidFill>
                            <a:srgbClr val="097D4C"/>
                          </a:solidFill>
                          <a:latin typeface="可画标题黑-繁"/>
                          <a:ea typeface="可画标题黑-繁"/>
                          <a:cs typeface="可画标题黑-繁"/>
                          <a:sym typeface="可画标题黑-繁"/>
                        </a:rPr>
                        <a:t>(7, 10, 1),</a:t>
                      </a:r>
                    </a:p>
                    <a:p>
                      <a:pPr algn="just">
                        <a:lnSpc>
                          <a:spcPts val="2800"/>
                        </a:lnSpc>
                      </a:pPr>
                      <a:r>
                        <a:rPr lang="en-US" sz="2000">
                          <a:solidFill>
                            <a:srgbClr val="097D4C"/>
                          </a:solidFill>
                          <a:latin typeface="可画标题黑-繁"/>
                          <a:ea typeface="可画标题黑-繁"/>
                          <a:cs typeface="可画标题黑-繁"/>
                          <a:sym typeface="可画标题黑-繁"/>
                        </a:rPr>
                        <a:t>(7, 5, 1),</a:t>
                      </a:r>
                    </a:p>
                    <a:p>
                      <a:pPr algn="just">
                        <a:lnSpc>
                          <a:spcPts val="2800"/>
                        </a:lnSpc>
                      </a:pPr>
                      <a:r>
                        <a:rPr lang="en-US" sz="2000">
                          <a:solidFill>
                            <a:srgbClr val="097D4C"/>
                          </a:solidFill>
                          <a:latin typeface="可画标题黑-繁"/>
                          <a:ea typeface="可画标题黑-繁"/>
                          <a:cs typeface="可画标题黑-繁"/>
                          <a:sym typeface="可画标题黑-繁"/>
                        </a:rPr>
                        <a:t>(8, 6, 1),</a:t>
                      </a:r>
                    </a:p>
                    <a:p>
                      <a:pPr algn="just">
                        <a:lnSpc>
                          <a:spcPts val="2800"/>
                        </a:lnSpc>
                      </a:pPr>
                      <a:r>
                        <a:rPr lang="en-US" sz="2000">
                          <a:solidFill>
                            <a:srgbClr val="097D4C"/>
                          </a:solidFill>
                          <a:latin typeface="可画标题黑-繁"/>
                          <a:ea typeface="可画标题黑-繁"/>
                          <a:cs typeface="可画标题黑-繁"/>
                          <a:sym typeface="可画标题黑-繁"/>
                        </a:rPr>
                        <a:t>(8, 10, 1),</a:t>
                      </a:r>
                    </a:p>
                    <a:p>
                      <a:pPr algn="just">
                        <a:lnSpc>
                          <a:spcPts val="2800"/>
                        </a:lnSpc>
                      </a:pPr>
                      <a:r>
                        <a:rPr lang="en-US" sz="2000">
                          <a:solidFill>
                            <a:srgbClr val="097D4C"/>
                          </a:solidFill>
                          <a:latin typeface="可画标题黑-繁"/>
                          <a:ea typeface="可画标题黑-繁"/>
                          <a:cs typeface="可画标题黑-繁"/>
                          <a:sym typeface="可画标题黑-繁"/>
                        </a:rPr>
                        <a:t>(9, 7, 1),</a:t>
                      </a:r>
                    </a:p>
                    <a:p>
                      <a:pPr algn="just">
                        <a:lnSpc>
                          <a:spcPts val="2800"/>
                        </a:lnSpc>
                      </a:pPr>
                      <a:r>
                        <a:rPr lang="en-US" sz="2000">
                          <a:solidFill>
                            <a:srgbClr val="097D4C"/>
                          </a:solidFill>
                          <a:latin typeface="可画标题黑-繁"/>
                          <a:ea typeface="可画标题黑-繁"/>
                          <a:cs typeface="可画标题黑-繁"/>
                          <a:sym typeface="可画标题黑-繁"/>
                        </a:rPr>
                        <a:t>(9, 9, 1),</a:t>
                      </a:r>
                    </a:p>
                    <a:p>
                      <a:pPr algn="just">
                        <a:lnSpc>
                          <a:spcPts val="2800"/>
                        </a:lnSpc>
                      </a:pPr>
                      <a:r>
                        <a:rPr lang="en-US" sz="2000">
                          <a:solidFill>
                            <a:srgbClr val="097D4C"/>
                          </a:solidFill>
                          <a:latin typeface="可画标题黑-繁"/>
                          <a:ea typeface="可画标题黑-繁"/>
                          <a:cs typeface="可画标题黑-繁"/>
                          <a:sym typeface="可画标题黑-繁"/>
                        </a:rPr>
                        <a:t>(10, 5, 2),</a:t>
                      </a:r>
                    </a:p>
                    <a:p>
                      <a:pPr algn="just">
                        <a:lnSpc>
                          <a:spcPts val="2800"/>
                        </a:lnSpc>
                      </a:pPr>
                      <a:r>
                        <a:rPr lang="en-US" sz="2000">
                          <a:solidFill>
                            <a:srgbClr val="097D4C"/>
                          </a:solidFill>
                          <a:latin typeface="可画标题黑-繁"/>
                          <a:ea typeface="可画标题黑-繁"/>
                          <a:cs typeface="可画标题黑-繁"/>
                          <a:sym typeface="可画标题黑-繁"/>
                        </a:rPr>
                        <a:t>(11, 6, 1),</a:t>
                      </a:r>
                    </a:p>
                    <a:p>
                      <a:pPr algn="just">
                        <a:lnSpc>
                          <a:spcPts val="2800"/>
                        </a:lnSpc>
                      </a:pPr>
                      <a:r>
                        <a:rPr lang="en-US" sz="2000">
                          <a:solidFill>
                            <a:srgbClr val="097D4C"/>
                          </a:solidFill>
                          <a:latin typeface="可画标题黑-繁"/>
                          <a:ea typeface="可画标题黑-繁"/>
                          <a:cs typeface="可画标题黑-繁"/>
                          <a:sym typeface="可画标题黑-繁"/>
                        </a:rPr>
                        <a:t>(11, 7, 1),</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INSERT-Order_Items</a:t>
            </a:r>
          </a:p>
        </p:txBody>
      </p:sp>
      <p:sp>
        <p:nvSpPr>
          <p:cNvPr id="6" name="Freeform 6"/>
          <p:cNvSpPr/>
          <p:nvPr/>
        </p:nvSpPr>
        <p:spPr>
          <a:xfrm>
            <a:off x="5622025" y="2104043"/>
            <a:ext cx="7043949" cy="7154257"/>
          </a:xfrm>
          <a:custGeom>
            <a:avLst/>
            <a:gdLst/>
            <a:ahLst/>
            <a:cxnLst/>
            <a:rect l="l" t="t" r="r" b="b"/>
            <a:pathLst>
              <a:path w="7043949" h="7154257">
                <a:moveTo>
                  <a:pt x="0" y="0"/>
                </a:moveTo>
                <a:lnTo>
                  <a:pt x="7043950" y="0"/>
                </a:lnTo>
                <a:lnTo>
                  <a:pt x="7043950" y="7154257"/>
                </a:lnTo>
                <a:lnTo>
                  <a:pt x="0" y="715425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INSERT-Reservations </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Reservations (user_id, table_id, reservation_time, status)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1, '2023-03-01 12:00:00', 'Confirmed'),</a:t>
                      </a:r>
                    </a:p>
                    <a:p>
                      <a:pPr algn="just">
                        <a:lnSpc>
                          <a:spcPts val="2800"/>
                        </a:lnSpc>
                      </a:pPr>
                      <a:r>
                        <a:rPr lang="en-US" sz="2000">
                          <a:solidFill>
                            <a:srgbClr val="097D4C"/>
                          </a:solidFill>
                          <a:latin typeface="可画标题黑-繁"/>
                          <a:ea typeface="可画标题黑-繁"/>
                          <a:cs typeface="可画标题黑-繁"/>
                          <a:sym typeface="可画标题黑-繁"/>
                        </a:rPr>
                        <a:t>(2, 2, '2023-03-01 12:30:00', 'Confirmed'),</a:t>
                      </a:r>
                    </a:p>
                    <a:p>
                      <a:pPr algn="just">
                        <a:lnSpc>
                          <a:spcPts val="2800"/>
                        </a:lnSpc>
                      </a:pPr>
                      <a:r>
                        <a:rPr lang="en-US" sz="2000">
                          <a:solidFill>
                            <a:srgbClr val="097D4C"/>
                          </a:solidFill>
                          <a:latin typeface="可画标题黑-繁"/>
                          <a:ea typeface="可画标题黑-繁"/>
                          <a:cs typeface="可画标题黑-繁"/>
                          <a:sym typeface="可画标题黑-繁"/>
                        </a:rPr>
                        <a:t>(3, 3, '2023-03-01 13:00:00', 'Confirmed'),</a:t>
                      </a:r>
                    </a:p>
                    <a:p>
                      <a:pPr algn="just">
                        <a:lnSpc>
                          <a:spcPts val="2800"/>
                        </a:lnSpc>
                      </a:pPr>
                      <a:r>
                        <a:rPr lang="en-US" sz="2000">
                          <a:solidFill>
                            <a:srgbClr val="097D4C"/>
                          </a:solidFill>
                          <a:latin typeface="可画标题黑-繁"/>
                          <a:ea typeface="可画标题黑-繁"/>
                          <a:cs typeface="可画标题黑-繁"/>
                          <a:sym typeface="可画标题黑-繁"/>
                        </a:rPr>
                        <a:t>(4, 4, '2023-03-02 18:00:00', 'Confirmed'),</a:t>
                      </a:r>
                    </a:p>
                    <a:p>
                      <a:pPr algn="just">
                        <a:lnSpc>
                          <a:spcPts val="2800"/>
                        </a:lnSpc>
                      </a:pPr>
                      <a:r>
                        <a:rPr lang="en-US" sz="2000">
                          <a:solidFill>
                            <a:srgbClr val="097D4C"/>
                          </a:solidFill>
                          <a:latin typeface="可画标题黑-繁"/>
                          <a:ea typeface="可画标题黑-繁"/>
                          <a:cs typeface="可画标题黑-繁"/>
                          <a:sym typeface="可画标题黑-繁"/>
                        </a:rPr>
                        <a:t>(5, 5, '2023-03-02 18:30:00', 'Confirmed'),</a:t>
                      </a:r>
                    </a:p>
                    <a:p>
                      <a:pPr algn="just">
                        <a:lnSpc>
                          <a:spcPts val="2800"/>
                        </a:lnSpc>
                      </a:pPr>
                      <a:r>
                        <a:rPr lang="en-US" sz="2000">
                          <a:solidFill>
                            <a:srgbClr val="097D4C"/>
                          </a:solidFill>
                          <a:latin typeface="可画标题黑-繁"/>
                          <a:ea typeface="可画标题黑-繁"/>
                          <a:cs typeface="可画标题黑-繁"/>
                          <a:sym typeface="可画标题黑-繁"/>
                        </a:rPr>
                        <a:t>(6, 6, '2023-03-03 19:00:00', 'Confirmed'),</a:t>
                      </a:r>
                    </a:p>
                    <a:p>
                      <a:pPr algn="just">
                        <a:lnSpc>
                          <a:spcPts val="2800"/>
                        </a:lnSpc>
                      </a:pPr>
                      <a:r>
                        <a:rPr lang="en-US" sz="2000">
                          <a:solidFill>
                            <a:srgbClr val="097D4C"/>
                          </a:solidFill>
                          <a:latin typeface="可画标题黑-繁"/>
                          <a:ea typeface="可画标题黑-繁"/>
                          <a:cs typeface="可画标题黑-繁"/>
                          <a:sym typeface="可画标题黑-繁"/>
                        </a:rPr>
                        <a:t>(7, 7, '2023-03-03 19:30:00', 'Confirmed'),</a:t>
                      </a:r>
                    </a:p>
                    <a:p>
                      <a:pPr algn="just">
                        <a:lnSpc>
                          <a:spcPts val="2800"/>
                        </a:lnSpc>
                      </a:pPr>
                      <a:r>
                        <a:rPr lang="en-US" sz="2000">
                          <a:solidFill>
                            <a:srgbClr val="097D4C"/>
                          </a:solidFill>
                          <a:latin typeface="可画标题黑-繁"/>
                          <a:ea typeface="可画标题黑-繁"/>
                          <a:cs typeface="可画标题黑-繁"/>
                          <a:sym typeface="可画标题黑-繁"/>
                        </a:rPr>
                        <a:t>(8, 8, '2023-03-04 20:00:00', 'Confirmed'),</a:t>
                      </a:r>
                    </a:p>
                    <a:p>
                      <a:pPr algn="just">
                        <a:lnSpc>
                          <a:spcPts val="2800"/>
                        </a:lnSpc>
                      </a:pPr>
                      <a:r>
                        <a:rPr lang="en-US" sz="2000">
                          <a:solidFill>
                            <a:srgbClr val="097D4C"/>
                          </a:solidFill>
                          <a:latin typeface="可画标题黑-繁"/>
                          <a:ea typeface="可画标题黑-繁"/>
                          <a:cs typeface="可画标题黑-繁"/>
                          <a:sym typeface="可画标题黑-繁"/>
                        </a:rPr>
                        <a:t>(9, 9, '2023-03-04 20:30:00', 'Confirmed'),</a:t>
                      </a:r>
                    </a:p>
                    <a:p>
                      <a:pPr algn="just">
                        <a:lnSpc>
                          <a:spcPts val="2800"/>
                        </a:lnSpc>
                      </a:pPr>
                      <a:r>
                        <a:rPr lang="en-US" sz="2000">
                          <a:solidFill>
                            <a:srgbClr val="097D4C"/>
                          </a:solidFill>
                          <a:latin typeface="可画标题黑-繁"/>
                          <a:ea typeface="可画标题黑-繁"/>
                          <a:cs typeface="可画标题黑-繁"/>
                          <a:sym typeface="可画标题黑-繁"/>
                        </a:rPr>
                        <a:t>(10, 10, '2023-03-05 12:00:00', 'Confirmed'),</a:t>
                      </a:r>
                    </a:p>
                    <a:p>
                      <a:pPr algn="just">
                        <a:lnSpc>
                          <a:spcPts val="2800"/>
                        </a:lnSpc>
                      </a:pPr>
                      <a:r>
                        <a:rPr lang="en-US" sz="2000">
                          <a:solidFill>
                            <a:srgbClr val="097D4C"/>
                          </a:solidFill>
                          <a:latin typeface="可画标题黑-繁"/>
                          <a:ea typeface="可画标题黑-繁"/>
                          <a:cs typeface="可画标题黑-繁"/>
                          <a:sym typeface="可画标题黑-繁"/>
                        </a:rPr>
                        <a:t>(11, 11, '2023-03-05 12:30:00', 'Pending'),</a:t>
                      </a:r>
                    </a:p>
                    <a:p>
                      <a:pPr algn="just">
                        <a:lnSpc>
                          <a:spcPts val="2800"/>
                        </a:lnSpc>
                      </a:pPr>
                      <a:r>
                        <a:rPr lang="en-US" sz="2000">
                          <a:solidFill>
                            <a:srgbClr val="097D4C"/>
                          </a:solidFill>
                          <a:latin typeface="可画标题黑-繁"/>
                          <a:ea typeface="可画标题黑-繁"/>
                          <a:cs typeface="可画标题黑-繁"/>
                          <a:sym typeface="可画标题黑-繁"/>
                        </a:rPr>
                        <a:t>(12, 12, '2023-03-06 13:00:00', 'Pending'),</a:t>
                      </a:r>
                    </a:p>
                    <a:p>
                      <a:pPr algn="just">
                        <a:lnSpc>
                          <a:spcPts val="2800"/>
                        </a:lnSpc>
                      </a:pPr>
                      <a:r>
                        <a:rPr lang="en-US" sz="2000">
                          <a:solidFill>
                            <a:srgbClr val="097D4C"/>
                          </a:solidFill>
                          <a:latin typeface="可画标题黑-繁"/>
                          <a:ea typeface="可画标题黑-繁"/>
                          <a:cs typeface="可画标题黑-繁"/>
                          <a:sym typeface="可画标题黑-繁"/>
                        </a:rPr>
                        <a:t>(13, 13, '2023-03-06 18:00:00', 'Pending'),</a:t>
                      </a:r>
                    </a:p>
                    <a:p>
                      <a:pPr algn="just">
                        <a:lnSpc>
                          <a:spcPts val="2800"/>
                        </a:lnSpc>
                      </a:pPr>
                      <a:r>
                        <a:rPr lang="en-US" sz="2000">
                          <a:solidFill>
                            <a:srgbClr val="097D4C"/>
                          </a:solidFill>
                          <a:latin typeface="可画标题黑-繁"/>
                          <a:ea typeface="可画标题黑-繁"/>
                          <a:cs typeface="可画标题黑-繁"/>
                          <a:sym typeface="可画标题黑-繁"/>
                        </a:rPr>
                        <a:t>(14, 14, '2023-03-07 18:30:00', 'Pending'),</a:t>
                      </a:r>
                    </a:p>
                    <a:p>
                      <a:pPr algn="just">
                        <a:lnSpc>
                          <a:spcPts val="2800"/>
                        </a:lnSpc>
                      </a:pPr>
                      <a:r>
                        <a:rPr lang="en-US" sz="2000">
                          <a:solidFill>
                            <a:srgbClr val="097D4C"/>
                          </a:solidFill>
                          <a:latin typeface="可画标题黑-繁"/>
                          <a:ea typeface="可画标题黑-繁"/>
                          <a:cs typeface="可画标题黑-繁"/>
                          <a:sym typeface="可画标题黑-繁"/>
                        </a:rPr>
                        <a:t>(15, 15, '2023-03-07 19:00:00', 'Cancelled'),</a:t>
                      </a:r>
                    </a:p>
                    <a:p>
                      <a:pPr algn="just">
                        <a:lnSpc>
                          <a:spcPts val="2800"/>
                        </a:lnSpc>
                      </a:pPr>
                      <a:r>
                        <a:rPr lang="en-US" sz="2000">
                          <a:solidFill>
                            <a:srgbClr val="097D4C"/>
                          </a:solidFill>
                          <a:latin typeface="可画标题黑-繁"/>
                          <a:ea typeface="可画标题黑-繁"/>
                          <a:cs typeface="可画标题黑-繁"/>
                          <a:sym typeface="可画标题黑-繁"/>
                        </a:rPr>
                        <a:t>(16, 16, '2023-03-08 19:30:00', 'Confirmed'),</a:t>
                      </a:r>
                    </a:p>
                    <a:p>
                      <a:pPr algn="just">
                        <a:lnSpc>
                          <a:spcPts val="2800"/>
                        </a:lnSpc>
                      </a:pPr>
                      <a:r>
                        <a:rPr lang="en-US" sz="2000">
                          <a:solidFill>
                            <a:srgbClr val="097D4C"/>
                          </a:solidFill>
                          <a:latin typeface="可画标题黑-繁"/>
                          <a:ea typeface="可画标题黑-繁"/>
                          <a:cs typeface="可画标题黑-繁"/>
                          <a:sym typeface="可画标题黑-繁"/>
                        </a:rPr>
                        <a:t>(17, 17, '2023-03-08 20:00:00', 'Confirmed'),</a:t>
                      </a:r>
                    </a:p>
                    <a:p>
                      <a:pPr algn="just">
                        <a:lnSpc>
                          <a:spcPts val="2800"/>
                        </a:lnSpc>
                      </a:pPr>
                      <a:r>
                        <a:rPr lang="en-US" sz="2000">
                          <a:solidFill>
                            <a:srgbClr val="097D4C"/>
                          </a:solidFill>
                          <a:latin typeface="可画标题黑-繁"/>
                          <a:ea typeface="可画标题黑-繁"/>
                          <a:cs typeface="可画标题黑-繁"/>
                          <a:sym typeface="可画标题黑-繁"/>
                        </a:rPr>
                        <a:t>(18, 18, '2023-03-09 20:30:00', 'Confirmed'),</a:t>
                      </a:r>
                    </a:p>
                    <a:p>
                      <a:pPr algn="just">
                        <a:lnSpc>
                          <a:spcPts val="2800"/>
                        </a:lnSpc>
                      </a:pPr>
                      <a:r>
                        <a:rPr lang="en-US" sz="2000">
                          <a:solidFill>
                            <a:srgbClr val="097D4C"/>
                          </a:solidFill>
                          <a:latin typeface="可画标题黑-繁"/>
                          <a:ea typeface="可画标题黑-繁"/>
                          <a:cs typeface="可画标题黑-繁"/>
                          <a:sym typeface="可画标题黑-繁"/>
                        </a:rPr>
                        <a:t>(19, 19, '2023-03-10 12:00:00', 'Confirmed'),</a:t>
                      </a:r>
                    </a:p>
                    <a:p>
                      <a:pPr algn="just">
                        <a:lnSpc>
                          <a:spcPts val="2800"/>
                        </a:lnSpc>
                      </a:pPr>
                      <a:r>
                        <a:rPr lang="en-US" sz="2000">
                          <a:solidFill>
                            <a:srgbClr val="097D4C"/>
                          </a:solidFill>
                          <a:latin typeface="可画标题黑-繁"/>
                          <a:ea typeface="可画标题黑-繁"/>
                          <a:cs typeface="可画标题黑-繁"/>
                          <a:sym typeface="可画标题黑-繁"/>
                        </a:rPr>
                        <a:t>(20, 20, '2023-03-10 12:30:00', 'Confirmed');</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INSERT-Reservations </a:t>
            </a:r>
          </a:p>
        </p:txBody>
      </p:sp>
      <p:sp>
        <p:nvSpPr>
          <p:cNvPr id="6" name="Freeform 6"/>
          <p:cNvSpPr/>
          <p:nvPr/>
        </p:nvSpPr>
        <p:spPr>
          <a:xfrm>
            <a:off x="3703585" y="1839553"/>
            <a:ext cx="10880830" cy="7418747"/>
          </a:xfrm>
          <a:custGeom>
            <a:avLst/>
            <a:gdLst/>
            <a:ahLst/>
            <a:cxnLst/>
            <a:rect l="l" t="t" r="r" b="b"/>
            <a:pathLst>
              <a:path w="10880830" h="7418747">
                <a:moveTo>
                  <a:pt x="0" y="0"/>
                </a:moveTo>
                <a:lnTo>
                  <a:pt x="10880830" y="0"/>
                </a:lnTo>
                <a:lnTo>
                  <a:pt x="10880830" y="7418747"/>
                </a:lnTo>
                <a:lnTo>
                  <a:pt x="0" y="741874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INSERT-Payments </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Payments ( order_id, payment_method, payment_status, payment_time)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'Credit Card', 'Paid', '2023-02-01 12:30:00'),</a:t>
                      </a:r>
                    </a:p>
                    <a:p>
                      <a:pPr algn="just">
                        <a:lnSpc>
                          <a:spcPts val="2800"/>
                        </a:lnSpc>
                      </a:pPr>
                      <a:r>
                        <a:rPr lang="en-US" sz="2000">
                          <a:solidFill>
                            <a:srgbClr val="097D4C"/>
                          </a:solidFill>
                          <a:latin typeface="可画标题黑-繁"/>
                          <a:ea typeface="可画标题黑-繁"/>
                          <a:cs typeface="可画标题黑-繁"/>
                          <a:sym typeface="可画标题黑-繁"/>
                        </a:rPr>
                        <a:t>(2, 'Cash', 'Paid', '2023-02-01 13:00:00'),</a:t>
                      </a:r>
                    </a:p>
                    <a:p>
                      <a:pPr algn="just">
                        <a:lnSpc>
                          <a:spcPts val="2800"/>
                        </a:lnSpc>
                      </a:pPr>
                      <a:r>
                        <a:rPr lang="en-US" sz="2000">
                          <a:solidFill>
                            <a:srgbClr val="097D4C"/>
                          </a:solidFill>
                          <a:latin typeface="可画标题黑-繁"/>
                          <a:ea typeface="可画标题黑-繁"/>
                          <a:cs typeface="可画标题黑-繁"/>
                          <a:sym typeface="可画标题黑-繁"/>
                        </a:rPr>
                        <a:t>(3, 'online payment', 'Paid', '2023-02-01 13:30:00'),</a:t>
                      </a:r>
                    </a:p>
                    <a:p>
                      <a:pPr algn="just">
                        <a:lnSpc>
                          <a:spcPts val="2800"/>
                        </a:lnSpc>
                      </a:pPr>
                      <a:r>
                        <a:rPr lang="en-US" sz="2000">
                          <a:solidFill>
                            <a:srgbClr val="097D4C"/>
                          </a:solidFill>
                          <a:latin typeface="可画标题黑-繁"/>
                          <a:ea typeface="可画标题黑-繁"/>
                          <a:cs typeface="可画标题黑-繁"/>
                          <a:sym typeface="可画标题黑-繁"/>
                        </a:rPr>
                        <a:t>(4, 'Credit Card', 'Paid', '2023-02-02 12:00:00'),</a:t>
                      </a:r>
                    </a:p>
                    <a:p>
                      <a:pPr algn="just">
                        <a:lnSpc>
                          <a:spcPts val="2800"/>
                        </a:lnSpc>
                      </a:pPr>
                      <a:r>
                        <a:rPr lang="en-US" sz="2000">
                          <a:solidFill>
                            <a:srgbClr val="097D4C"/>
                          </a:solidFill>
                          <a:latin typeface="可画标题黑-繁"/>
                          <a:ea typeface="可画标题黑-繁"/>
                          <a:cs typeface="可画标题黑-繁"/>
                          <a:sym typeface="可画标题黑-繁"/>
                        </a:rPr>
                        <a:t>(5, 'Cash', 'Paid', '2023-02-02 12:30:00'),</a:t>
                      </a:r>
                    </a:p>
                    <a:p>
                      <a:pPr algn="just">
                        <a:lnSpc>
                          <a:spcPts val="2800"/>
                        </a:lnSpc>
                      </a:pPr>
                      <a:r>
                        <a:rPr lang="en-US" sz="2000">
                          <a:solidFill>
                            <a:srgbClr val="097D4C"/>
                          </a:solidFill>
                          <a:latin typeface="可画标题黑-繁"/>
                          <a:ea typeface="可画标题黑-繁"/>
                          <a:cs typeface="可画标题黑-繁"/>
                          <a:sym typeface="可画标题黑-繁"/>
                        </a:rPr>
                        <a:t>(6, 'online payment', 'Paid', '2023-02-02 13:00:00'),</a:t>
                      </a:r>
                    </a:p>
                    <a:p>
                      <a:pPr algn="just">
                        <a:lnSpc>
                          <a:spcPts val="2800"/>
                        </a:lnSpc>
                      </a:pPr>
                      <a:r>
                        <a:rPr lang="en-US" sz="2000">
                          <a:solidFill>
                            <a:srgbClr val="097D4C"/>
                          </a:solidFill>
                          <a:latin typeface="可画标题黑-繁"/>
                          <a:ea typeface="可画标题黑-繁"/>
                          <a:cs typeface="可画标题黑-繁"/>
                          <a:sym typeface="可画标题黑-繁"/>
                        </a:rPr>
                        <a:t>(7, 'Credit Card', 'Paid', '2023-02-03 13:30:00'),</a:t>
                      </a:r>
                    </a:p>
                    <a:p>
                      <a:pPr algn="just">
                        <a:lnSpc>
                          <a:spcPts val="2800"/>
                        </a:lnSpc>
                      </a:pPr>
                      <a:r>
                        <a:rPr lang="en-US" sz="2000">
                          <a:solidFill>
                            <a:srgbClr val="097D4C"/>
                          </a:solidFill>
                          <a:latin typeface="可画标题黑-繁"/>
                          <a:ea typeface="可画标题黑-繁"/>
                          <a:cs typeface="可画标题黑-繁"/>
                          <a:sym typeface="可画标题黑-繁"/>
                        </a:rPr>
                        <a:t>(8, 'Cash', 'Paid', '2023-02-03 18:30:00'),</a:t>
                      </a:r>
                    </a:p>
                    <a:p>
                      <a:pPr algn="just">
                        <a:lnSpc>
                          <a:spcPts val="2800"/>
                        </a:lnSpc>
                      </a:pPr>
                      <a:r>
                        <a:rPr lang="en-US" sz="2000">
                          <a:solidFill>
                            <a:srgbClr val="097D4C"/>
                          </a:solidFill>
                          <a:latin typeface="可画标题黑-繁"/>
                          <a:ea typeface="可画标题黑-繁"/>
                          <a:cs typeface="可画标题黑-繁"/>
                          <a:sym typeface="可画标题黑-繁"/>
                        </a:rPr>
                        <a:t>(9, 'online payment', 'Paid', '2023-02-03 19:00:00'),</a:t>
                      </a:r>
                    </a:p>
                    <a:p>
                      <a:pPr algn="just">
                        <a:lnSpc>
                          <a:spcPts val="2800"/>
                        </a:lnSpc>
                      </a:pPr>
                      <a:r>
                        <a:rPr lang="en-US" sz="2000">
                          <a:solidFill>
                            <a:srgbClr val="097D4C"/>
                          </a:solidFill>
                          <a:latin typeface="可画标题黑-繁"/>
                          <a:ea typeface="可画标题黑-繁"/>
                          <a:cs typeface="可画标题黑-繁"/>
                          <a:sym typeface="可画标题黑-繁"/>
                        </a:rPr>
                        <a:t>(10, 'Credit Card', 'Paid', '2023-02-04 19:30:00'),</a:t>
                      </a:r>
                    </a:p>
                    <a:p>
                      <a:pPr algn="just">
                        <a:lnSpc>
                          <a:spcPts val="2800"/>
                        </a:lnSpc>
                      </a:pPr>
                      <a:r>
                        <a:rPr lang="en-US" sz="2000">
                          <a:solidFill>
                            <a:srgbClr val="097D4C"/>
                          </a:solidFill>
                          <a:latin typeface="可画标题黑-繁"/>
                          <a:ea typeface="可画标题黑-繁"/>
                          <a:cs typeface="可画标题黑-繁"/>
                          <a:sym typeface="可画标题黑-繁"/>
                        </a:rPr>
                        <a:t>(11, 'Cash', 'Pending', NULL),</a:t>
                      </a:r>
                    </a:p>
                    <a:p>
                      <a:pPr algn="just">
                        <a:lnSpc>
                          <a:spcPts val="2800"/>
                        </a:lnSpc>
                      </a:pPr>
                      <a:r>
                        <a:rPr lang="en-US" sz="2000">
                          <a:solidFill>
                            <a:srgbClr val="097D4C"/>
                          </a:solidFill>
                          <a:latin typeface="可画标题黑-繁"/>
                          <a:ea typeface="可画标题黑-繁"/>
                          <a:cs typeface="可画标题黑-繁"/>
                          <a:sym typeface="可画标题黑-繁"/>
                        </a:rPr>
                        <a:t>(12, 'online payment', 'Pending', NULL),</a:t>
                      </a:r>
                    </a:p>
                    <a:p>
                      <a:pPr algn="just">
                        <a:lnSpc>
                          <a:spcPts val="2800"/>
                        </a:lnSpc>
                      </a:pPr>
                      <a:r>
                        <a:rPr lang="en-US" sz="2000">
                          <a:solidFill>
                            <a:srgbClr val="097D4C"/>
                          </a:solidFill>
                          <a:latin typeface="可画标题黑-繁"/>
                          <a:ea typeface="可画标题黑-繁"/>
                          <a:cs typeface="可画标题黑-繁"/>
                          <a:sym typeface="可画标题黑-繁"/>
                        </a:rPr>
                        <a:t>(13, 'Credit Card', 'Pending', NULL),</a:t>
                      </a:r>
                    </a:p>
                    <a:p>
                      <a:pPr algn="just">
                        <a:lnSpc>
                          <a:spcPts val="2800"/>
                        </a:lnSpc>
                      </a:pPr>
                      <a:r>
                        <a:rPr lang="en-US" sz="2000">
                          <a:solidFill>
                            <a:srgbClr val="097D4C"/>
                          </a:solidFill>
                          <a:latin typeface="可画标题黑-繁"/>
                          <a:ea typeface="可画标题黑-繁"/>
                          <a:cs typeface="可画标题黑-繁"/>
                          <a:sym typeface="可画标题黑-繁"/>
                        </a:rPr>
                        <a:t>(14, 'Cash', 'Pending', NULL),</a:t>
                      </a:r>
                    </a:p>
                    <a:p>
                      <a:pPr algn="just">
                        <a:lnSpc>
                          <a:spcPts val="2800"/>
                        </a:lnSpc>
                      </a:pPr>
                      <a:r>
                        <a:rPr lang="en-US" sz="2000">
                          <a:solidFill>
                            <a:srgbClr val="097D4C"/>
                          </a:solidFill>
                          <a:latin typeface="可画标题黑-繁"/>
                          <a:ea typeface="可画标题黑-繁"/>
                          <a:cs typeface="可画标题黑-繁"/>
                          <a:sym typeface="可画标题黑-繁"/>
                        </a:rPr>
                        <a:t>(15, 'online payment', 'Failed', '2023-02-06 18:15:00'),</a:t>
                      </a:r>
                    </a:p>
                    <a:p>
                      <a:pPr algn="just">
                        <a:lnSpc>
                          <a:spcPts val="2800"/>
                        </a:lnSpc>
                      </a:pPr>
                      <a:r>
                        <a:rPr lang="en-US" sz="2000">
                          <a:solidFill>
                            <a:srgbClr val="097D4C"/>
                          </a:solidFill>
                          <a:latin typeface="可画标题黑-繁"/>
                          <a:ea typeface="可画标题黑-繁"/>
                          <a:cs typeface="可画标题黑-繁"/>
                          <a:sym typeface="可画标题黑-繁"/>
                        </a:rPr>
                        <a:t>(16, 'Credit Card', 'Paid', '2023-02-06 19:00:00'),</a:t>
                      </a:r>
                    </a:p>
                    <a:p>
                      <a:pPr algn="just">
                        <a:lnSpc>
                          <a:spcPts val="2800"/>
                        </a:lnSpc>
                      </a:pPr>
                      <a:r>
                        <a:rPr lang="en-US" sz="2000">
                          <a:solidFill>
                            <a:srgbClr val="097D4C"/>
                          </a:solidFill>
                          <a:latin typeface="可画标题黑-繁"/>
                          <a:ea typeface="可画标题黑-繁"/>
                          <a:cs typeface="可画标题黑-繁"/>
                          <a:sym typeface="可画标题黑-繁"/>
                        </a:rPr>
                        <a:t>(17, 'Cash', 'Paid', '2023-02-07 19:30:00'),</a:t>
                      </a:r>
                    </a:p>
                    <a:p>
                      <a:pPr algn="just">
                        <a:lnSpc>
                          <a:spcPts val="2800"/>
                        </a:lnSpc>
                      </a:pPr>
                      <a:r>
                        <a:rPr lang="en-US" sz="2000">
                          <a:solidFill>
                            <a:srgbClr val="097D4C"/>
                          </a:solidFill>
                          <a:latin typeface="可画标题黑-繁"/>
                          <a:ea typeface="可画标题黑-繁"/>
                          <a:cs typeface="可画标题黑-繁"/>
                          <a:sym typeface="可画标题黑-繁"/>
                        </a:rPr>
                        <a:t>(18, 'online payment', 'Paid', '2023-02-07 20:00:00'),</a:t>
                      </a:r>
                    </a:p>
                    <a:p>
                      <a:pPr algn="just">
                        <a:lnSpc>
                          <a:spcPts val="2800"/>
                        </a:lnSpc>
                      </a:pPr>
                      <a:r>
                        <a:rPr lang="en-US" sz="2000">
                          <a:solidFill>
                            <a:srgbClr val="097D4C"/>
                          </a:solidFill>
                          <a:latin typeface="可画标题黑-繁"/>
                          <a:ea typeface="可画标题黑-繁"/>
                          <a:cs typeface="可画标题黑-繁"/>
                          <a:sym typeface="可画标题黑-繁"/>
                        </a:rPr>
                        <a:t>(19, 'Credit Card', 'Paid', '2023-02-08 20:30:00'),</a:t>
                      </a:r>
                    </a:p>
                    <a:p>
                      <a:pPr algn="just">
                        <a:lnSpc>
                          <a:spcPts val="2800"/>
                        </a:lnSpc>
                      </a:pPr>
                      <a:r>
                        <a:rPr lang="en-US" sz="2000">
                          <a:solidFill>
                            <a:srgbClr val="097D4C"/>
                          </a:solidFill>
                          <a:latin typeface="可画标题黑-繁"/>
                          <a:ea typeface="可画标题黑-繁"/>
                          <a:cs typeface="可画标题黑-繁"/>
                          <a:sym typeface="可画标题黑-繁"/>
                        </a:rPr>
                        <a:t>(20, 'Cash', 'Paid', '2023-02-08 21:00:00');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INSERT-Payments </a:t>
            </a:r>
          </a:p>
        </p:txBody>
      </p:sp>
      <p:sp>
        <p:nvSpPr>
          <p:cNvPr id="6" name="Freeform 6"/>
          <p:cNvSpPr/>
          <p:nvPr/>
        </p:nvSpPr>
        <p:spPr>
          <a:xfrm>
            <a:off x="3248236" y="2019299"/>
            <a:ext cx="11791528" cy="7239001"/>
          </a:xfrm>
          <a:custGeom>
            <a:avLst/>
            <a:gdLst/>
            <a:ahLst/>
            <a:cxnLst/>
            <a:rect l="l" t="t" r="r" b="b"/>
            <a:pathLst>
              <a:path w="11791528" h="7239001">
                <a:moveTo>
                  <a:pt x="0" y="0"/>
                </a:moveTo>
                <a:lnTo>
                  <a:pt x="11791528" y="0"/>
                </a:lnTo>
                <a:lnTo>
                  <a:pt x="11791528" y="7239001"/>
                </a:lnTo>
                <a:lnTo>
                  <a:pt x="0" y="7239001"/>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INSERT-Staff </a:t>
            </a:r>
          </a:p>
        </p:txBody>
      </p:sp>
      <p:graphicFrame>
        <p:nvGraphicFramePr>
          <p:cNvPr id="6" name="Table 6"/>
          <p:cNvGraphicFramePr>
            <a:graphicFrameLocks noGrp="1"/>
          </p:cNvGraphicFramePr>
          <p:nvPr/>
        </p:nvGraphicFramePr>
        <p:xfrm>
          <a:off x="2196432" y="2247316"/>
          <a:ext cx="13895136" cy="5792368"/>
        </p:xfrm>
        <a:graphic>
          <a:graphicData uri="http://schemas.openxmlformats.org/drawingml/2006/table">
            <a:tbl>
              <a:tblPr/>
              <a:tblGrid>
                <a:gridCol w="13895136">
                  <a:extLst>
                    <a:ext uri="{9D8B030D-6E8A-4147-A177-3AD203B41FA5}">
                      <a16:colId xmlns:a16="http://schemas.microsoft.com/office/drawing/2014/main" val="20000"/>
                    </a:ext>
                  </a:extLst>
                </a:gridCol>
              </a:tblGrid>
              <a:tr h="579236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Staff (user_id, position, salary, hire_date)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'Waiter', 32000, '2022-01-15 09:00:00'),</a:t>
                      </a:r>
                    </a:p>
                    <a:p>
                      <a:pPr algn="just">
                        <a:lnSpc>
                          <a:spcPts val="2800"/>
                        </a:lnSpc>
                      </a:pPr>
                      <a:r>
                        <a:rPr lang="en-US" sz="2000">
                          <a:solidFill>
                            <a:srgbClr val="097D4C"/>
                          </a:solidFill>
                          <a:latin typeface="可画标题黑-繁"/>
                          <a:ea typeface="可画标题黑-繁"/>
                          <a:cs typeface="可画标题黑-繁"/>
                          <a:sym typeface="可画标题黑-繁"/>
                        </a:rPr>
                        <a:t>(2, 'Chef', 55000, '2021-11-20 08:30:00'),</a:t>
                      </a:r>
                    </a:p>
                    <a:p>
                      <a:pPr algn="just">
                        <a:lnSpc>
                          <a:spcPts val="2800"/>
                        </a:lnSpc>
                      </a:pPr>
                      <a:r>
                        <a:rPr lang="en-US" sz="2000">
                          <a:solidFill>
                            <a:srgbClr val="097D4C"/>
                          </a:solidFill>
                          <a:latin typeface="可画标题黑-繁"/>
                          <a:ea typeface="可画标题黑-繁"/>
                          <a:cs typeface="可画标题黑-繁"/>
                          <a:sym typeface="可画标题黑-繁"/>
                        </a:rPr>
                        <a:t>(3, 'Waiter', 30000, '2022-03-10 10:00:00'),</a:t>
                      </a:r>
                    </a:p>
                    <a:p>
                      <a:pPr algn="just">
                        <a:lnSpc>
                          <a:spcPts val="2800"/>
                        </a:lnSpc>
                      </a:pPr>
                      <a:r>
                        <a:rPr lang="en-US" sz="2000">
                          <a:solidFill>
                            <a:srgbClr val="097D4C"/>
                          </a:solidFill>
                          <a:latin typeface="可画标题黑-繁"/>
                          <a:ea typeface="可画标题黑-繁"/>
                          <a:cs typeface="可画标题黑-繁"/>
                          <a:sym typeface="可画标题黑-繁"/>
                        </a:rPr>
                        <a:t>(4, 'Manager', 45000, '2021-09-05 08:00:00'),</a:t>
                      </a:r>
                    </a:p>
                    <a:p>
                      <a:pPr algn="just">
                        <a:lnSpc>
                          <a:spcPts val="2800"/>
                        </a:lnSpc>
                      </a:pPr>
                      <a:r>
                        <a:rPr lang="en-US" sz="2000">
                          <a:solidFill>
                            <a:srgbClr val="097D4C"/>
                          </a:solidFill>
                          <a:latin typeface="可画标题黑-繁"/>
                          <a:ea typeface="可画标题黑-繁"/>
                          <a:cs typeface="可画标题黑-繁"/>
                          <a:sym typeface="可画标题黑-繁"/>
                        </a:rPr>
                        <a:t>(5, 'Manager', 31000, '2022-05-12 09:30:00'),</a:t>
                      </a:r>
                    </a:p>
                    <a:p>
                      <a:pPr algn="just">
                        <a:lnSpc>
                          <a:spcPts val="2800"/>
                        </a:lnSpc>
                      </a:pPr>
                      <a:r>
                        <a:rPr lang="en-US" sz="2000">
                          <a:solidFill>
                            <a:srgbClr val="097D4C"/>
                          </a:solidFill>
                          <a:latin typeface="可画标题黑-繁"/>
                          <a:ea typeface="可画标题黑-繁"/>
                          <a:cs typeface="可画标题黑-繁"/>
                          <a:sym typeface="可画标题黑-繁"/>
                        </a:rPr>
                        <a:t>(6, 'Waiter', 30500, '2022-06-18 10:00:00'),</a:t>
                      </a:r>
                    </a:p>
                    <a:p>
                      <a:pPr algn="just">
                        <a:lnSpc>
                          <a:spcPts val="2800"/>
                        </a:lnSpc>
                      </a:pPr>
                      <a:r>
                        <a:rPr lang="en-US" sz="2000">
                          <a:solidFill>
                            <a:srgbClr val="097D4C"/>
                          </a:solidFill>
                          <a:latin typeface="可画标题黑-繁"/>
                          <a:ea typeface="可画标题黑-繁"/>
                          <a:cs typeface="可画标题黑-繁"/>
                          <a:sym typeface="可画标题黑-繁"/>
                        </a:rPr>
                        <a:t>(7, 'Chef', 46000, '2021-08-22 08:00:00'),</a:t>
                      </a:r>
                    </a:p>
                    <a:p>
                      <a:pPr algn="just">
                        <a:lnSpc>
                          <a:spcPts val="2800"/>
                        </a:lnSpc>
                      </a:pPr>
                      <a:r>
                        <a:rPr lang="en-US" sz="2000">
                          <a:solidFill>
                            <a:srgbClr val="097D4C"/>
                          </a:solidFill>
                          <a:latin typeface="可画标题黑-繁"/>
                          <a:ea typeface="可画标题黑-繁"/>
                          <a:cs typeface="可画标题黑-繁"/>
                          <a:sym typeface="可画标题黑-繁"/>
                        </a:rPr>
                        <a:t>(8, 'Waiter', 31500, '2022-07-25 09:00:00'),</a:t>
                      </a:r>
                    </a:p>
                    <a:p>
                      <a:pPr algn="just">
                        <a:lnSpc>
                          <a:spcPts val="2800"/>
                        </a:lnSpc>
                      </a:pPr>
                      <a:r>
                        <a:rPr lang="en-US" sz="2000">
                          <a:solidFill>
                            <a:srgbClr val="097D4C"/>
                          </a:solidFill>
                          <a:latin typeface="可画标题黑-繁"/>
                          <a:ea typeface="可画标题黑-繁"/>
                          <a:cs typeface="可画标题黑-繁"/>
                          <a:sym typeface="可画标题黑-繁"/>
                        </a:rPr>
                        <a:t>(9, 'Waiter', 58000, '2021-07-15 08:30:00'),</a:t>
                      </a:r>
                    </a:p>
                    <a:p>
                      <a:pPr algn="just">
                        <a:lnSpc>
                          <a:spcPts val="2800"/>
                        </a:lnSpc>
                      </a:pPr>
                      <a:r>
                        <a:rPr lang="en-US" sz="2000">
                          <a:solidFill>
                            <a:srgbClr val="097D4C"/>
                          </a:solidFill>
                          <a:latin typeface="可画标题黑-繁"/>
                          <a:ea typeface="可画标题黑-繁"/>
                          <a:cs typeface="可画标题黑-繁"/>
                          <a:sym typeface="可画标题黑-繁"/>
                        </a:rPr>
                        <a:t>(10, 'Chef', 47000, '2021-10-30 08:00:00'),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INSERT-Staff </a:t>
            </a:r>
          </a:p>
        </p:txBody>
      </p:sp>
      <p:sp>
        <p:nvSpPr>
          <p:cNvPr id="6" name="Freeform 6"/>
          <p:cNvSpPr/>
          <p:nvPr/>
        </p:nvSpPr>
        <p:spPr>
          <a:xfrm>
            <a:off x="2157378" y="2584594"/>
            <a:ext cx="13973244" cy="6237192"/>
          </a:xfrm>
          <a:custGeom>
            <a:avLst/>
            <a:gdLst/>
            <a:ahLst/>
            <a:cxnLst/>
            <a:rect l="l" t="t" r="r" b="b"/>
            <a:pathLst>
              <a:path w="13973244" h="6237192">
                <a:moveTo>
                  <a:pt x="0" y="0"/>
                </a:moveTo>
                <a:lnTo>
                  <a:pt x="13973244" y="0"/>
                </a:lnTo>
                <a:lnTo>
                  <a:pt x="13973244" y="6237192"/>
                </a:lnTo>
                <a:lnTo>
                  <a:pt x="0" y="6237192"/>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51840"/>
            <a:ext cx="16230600" cy="8783319"/>
            <a:chOff x="0" y="0"/>
            <a:chExt cx="4274726" cy="2313302"/>
          </a:xfrm>
        </p:grpSpPr>
        <p:sp>
          <p:nvSpPr>
            <p:cNvPr id="3" name="Freeform 3"/>
            <p:cNvSpPr/>
            <p:nvPr/>
          </p:nvSpPr>
          <p:spPr>
            <a:xfrm>
              <a:off x="0" y="0"/>
              <a:ext cx="4274726" cy="2313302"/>
            </a:xfrm>
            <a:custGeom>
              <a:avLst/>
              <a:gdLst/>
              <a:ahLst/>
              <a:cxnLst/>
              <a:rect l="l" t="t" r="r" b="b"/>
              <a:pathLst>
                <a:path w="4274726" h="2313302">
                  <a:moveTo>
                    <a:pt x="23850" y="0"/>
                  </a:moveTo>
                  <a:lnTo>
                    <a:pt x="4250876" y="0"/>
                  </a:lnTo>
                  <a:cubicBezTo>
                    <a:pt x="4257201" y="0"/>
                    <a:pt x="4263268" y="2513"/>
                    <a:pt x="4267741" y="6985"/>
                  </a:cubicBezTo>
                  <a:cubicBezTo>
                    <a:pt x="4272213" y="11458"/>
                    <a:pt x="4274726" y="17524"/>
                    <a:pt x="4274726" y="23850"/>
                  </a:cubicBezTo>
                  <a:lnTo>
                    <a:pt x="4274726" y="2289453"/>
                  </a:lnTo>
                  <a:cubicBezTo>
                    <a:pt x="4274726" y="2295778"/>
                    <a:pt x="4272213" y="2301844"/>
                    <a:pt x="4267741" y="2306317"/>
                  </a:cubicBezTo>
                  <a:cubicBezTo>
                    <a:pt x="4263268" y="2310790"/>
                    <a:pt x="4257201" y="2313302"/>
                    <a:pt x="4250876" y="2313302"/>
                  </a:cubicBezTo>
                  <a:lnTo>
                    <a:pt x="23850" y="2313302"/>
                  </a:lnTo>
                  <a:cubicBezTo>
                    <a:pt x="17524" y="2313302"/>
                    <a:pt x="11458" y="2310790"/>
                    <a:pt x="6985" y="2306317"/>
                  </a:cubicBezTo>
                  <a:cubicBezTo>
                    <a:pt x="2513" y="2301844"/>
                    <a:pt x="0" y="2295778"/>
                    <a:pt x="0" y="2289453"/>
                  </a:cubicBezTo>
                  <a:lnTo>
                    <a:pt x="0" y="23850"/>
                  </a:lnTo>
                  <a:cubicBezTo>
                    <a:pt x="0" y="17524"/>
                    <a:pt x="2513" y="11458"/>
                    <a:pt x="6985" y="6985"/>
                  </a:cubicBezTo>
                  <a:cubicBezTo>
                    <a:pt x="11458" y="2513"/>
                    <a:pt x="17524" y="0"/>
                    <a:pt x="23850"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274726" cy="2360927"/>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646666" y="1040465"/>
            <a:ext cx="4553445"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系統需求說明</a:t>
            </a:r>
          </a:p>
        </p:txBody>
      </p:sp>
      <p:sp>
        <p:nvSpPr>
          <p:cNvPr id="6" name="Freeform 6"/>
          <p:cNvSpPr/>
          <p:nvPr/>
        </p:nvSpPr>
        <p:spPr>
          <a:xfrm rot="-780098">
            <a:off x="-607016" y="3678609"/>
            <a:ext cx="2217534" cy="3127291"/>
          </a:xfrm>
          <a:custGeom>
            <a:avLst/>
            <a:gdLst/>
            <a:ahLst/>
            <a:cxnLst/>
            <a:rect l="l" t="t" r="r" b="b"/>
            <a:pathLst>
              <a:path w="2217534" h="3127291">
                <a:moveTo>
                  <a:pt x="0" y="0"/>
                </a:moveTo>
                <a:lnTo>
                  <a:pt x="2217534" y="0"/>
                </a:lnTo>
                <a:lnTo>
                  <a:pt x="2217534" y="3127291"/>
                </a:lnTo>
                <a:lnTo>
                  <a:pt x="0" y="3127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Freeform 7"/>
          <p:cNvSpPr/>
          <p:nvPr/>
        </p:nvSpPr>
        <p:spPr>
          <a:xfrm rot="-697143" flipH="1">
            <a:off x="-795963" y="4244687"/>
            <a:ext cx="2187764" cy="2753479"/>
          </a:xfrm>
          <a:custGeom>
            <a:avLst/>
            <a:gdLst/>
            <a:ahLst/>
            <a:cxnLst/>
            <a:rect l="l" t="t" r="r" b="b"/>
            <a:pathLst>
              <a:path w="2187764" h="2753479">
                <a:moveTo>
                  <a:pt x="2187764" y="0"/>
                </a:moveTo>
                <a:lnTo>
                  <a:pt x="0" y="0"/>
                </a:lnTo>
                <a:lnTo>
                  <a:pt x="0" y="2753479"/>
                </a:lnTo>
                <a:lnTo>
                  <a:pt x="2187764" y="2753479"/>
                </a:lnTo>
                <a:lnTo>
                  <a:pt x="218776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Freeform 8"/>
          <p:cNvSpPr/>
          <p:nvPr/>
        </p:nvSpPr>
        <p:spPr>
          <a:xfrm rot="-2141752">
            <a:off x="15053576" y="8935076"/>
            <a:ext cx="3922582" cy="1640352"/>
          </a:xfrm>
          <a:custGeom>
            <a:avLst/>
            <a:gdLst/>
            <a:ahLst/>
            <a:cxnLst/>
            <a:rect l="l" t="t" r="r" b="b"/>
            <a:pathLst>
              <a:path w="3922582" h="1640352">
                <a:moveTo>
                  <a:pt x="0" y="0"/>
                </a:moveTo>
                <a:lnTo>
                  <a:pt x="3922581" y="0"/>
                </a:lnTo>
                <a:lnTo>
                  <a:pt x="3922581" y="1640353"/>
                </a:lnTo>
                <a:lnTo>
                  <a:pt x="0" y="1640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9" name="Freeform 9"/>
          <p:cNvSpPr/>
          <p:nvPr/>
        </p:nvSpPr>
        <p:spPr>
          <a:xfrm>
            <a:off x="15485699" y="8312306"/>
            <a:ext cx="2870580" cy="2416507"/>
          </a:xfrm>
          <a:custGeom>
            <a:avLst/>
            <a:gdLst/>
            <a:ahLst/>
            <a:cxnLst/>
            <a:rect l="l" t="t" r="r" b="b"/>
            <a:pathLst>
              <a:path w="2870580" h="2416507">
                <a:moveTo>
                  <a:pt x="0" y="0"/>
                </a:moveTo>
                <a:lnTo>
                  <a:pt x="2870580" y="0"/>
                </a:lnTo>
                <a:lnTo>
                  <a:pt x="2870580" y="2416507"/>
                </a:lnTo>
                <a:lnTo>
                  <a:pt x="0" y="24165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Freeform 10"/>
          <p:cNvSpPr/>
          <p:nvPr/>
        </p:nvSpPr>
        <p:spPr>
          <a:xfrm rot="3028807">
            <a:off x="17466230" y="-242411"/>
            <a:ext cx="1078761" cy="1045049"/>
          </a:xfrm>
          <a:custGeom>
            <a:avLst/>
            <a:gdLst/>
            <a:ahLst/>
            <a:cxnLst/>
            <a:rect l="l" t="t" r="r" b="b"/>
            <a:pathLst>
              <a:path w="1078761" h="1045049">
                <a:moveTo>
                  <a:pt x="0" y="0"/>
                </a:moveTo>
                <a:lnTo>
                  <a:pt x="1078760" y="0"/>
                </a:lnTo>
                <a:lnTo>
                  <a:pt x="1078760" y="1045049"/>
                </a:lnTo>
                <a:lnTo>
                  <a:pt x="0" y="10450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aphicFrame>
        <p:nvGraphicFramePr>
          <p:cNvPr id="11" name="Table 11"/>
          <p:cNvGraphicFramePr>
            <a:graphicFrameLocks noGrp="1"/>
          </p:cNvGraphicFramePr>
          <p:nvPr/>
        </p:nvGraphicFramePr>
        <p:xfrm>
          <a:off x="2196432" y="2723445"/>
          <a:ext cx="14540091" cy="5795962"/>
        </p:xfrm>
        <a:graphic>
          <a:graphicData uri="http://schemas.openxmlformats.org/drawingml/2006/table">
            <a:tbl>
              <a:tblPr/>
              <a:tblGrid>
                <a:gridCol w="14540091">
                  <a:extLst>
                    <a:ext uri="{9D8B030D-6E8A-4147-A177-3AD203B41FA5}">
                      <a16:colId xmlns:a16="http://schemas.microsoft.com/office/drawing/2014/main" val="20000"/>
                    </a:ext>
                  </a:extLst>
                </a:gridCol>
              </a:tblGrid>
              <a:tr h="5795962">
                <a:tc>
                  <a:txBody>
                    <a:bodyPr/>
                    <a:lstStyle/>
                    <a:p>
                      <a:pPr marL="798828" lvl="1" indent="-399414" algn="just">
                        <a:lnSpc>
                          <a:spcPts val="5179"/>
                        </a:lnSpc>
                        <a:buAutoNum type="arabicPeriod"/>
                        <a:defRPr/>
                      </a:pPr>
                      <a:r>
                        <a:rPr lang="en-US" sz="3699">
                          <a:solidFill>
                            <a:srgbClr val="097D4C"/>
                          </a:solidFill>
                          <a:latin typeface="可画标题黑-繁"/>
                          <a:ea typeface="可画标题黑-繁"/>
                          <a:cs typeface="可画标题黑-繁"/>
                          <a:sym typeface="可画标题黑-繁"/>
                        </a:rPr>
                        <a:t>庫存預警:即時監控庫存數量，當庫存低於安全存量時自動觸發預警</a:t>
                      </a:r>
                      <a:endParaRPr lang="en-US" sz="1100"/>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今日訂單總覽:即時顯示當日所有訂單狀態的綜合儀表</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菜單總覽:顯示所有菜單</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熱門菜單項目:分析並顯示最受歡迎的餐點項目</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每月銷售報表:完整呈現月度銷售績效的綜合報表</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待處理訂位:集中管理所有訂位請求</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員工月出勤時數:計算並分析員工每月工作時數</a:t>
                      </a:r>
                    </a:p>
                    <a:p>
                      <a:pPr marL="798828" lvl="1" indent="-399414" algn="just">
                        <a:lnSpc>
                          <a:spcPts val="5179"/>
                        </a:lnSpc>
                        <a:buAutoNum type="arabicPeriod"/>
                      </a:pPr>
                      <a:r>
                        <a:rPr lang="en-US" sz="3699">
                          <a:solidFill>
                            <a:srgbClr val="097D4C"/>
                          </a:solidFill>
                          <a:latin typeface="可画标题黑-繁"/>
                          <a:ea typeface="可画标题黑-繁"/>
                          <a:cs typeface="可画标题黑-繁"/>
                          <a:sym typeface="可画标题黑-繁"/>
                        </a:rPr>
                        <a:t>待處理訂單:廚房與外場協同作業的訂單處理中心</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INSERT-Attendance </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Attendance (staff_id, check_in_time, check_out_time)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(1, '2023-02-01 08:00:00', '2023-02-01 17:00:00'),</a:t>
                      </a:r>
                    </a:p>
                    <a:p>
                      <a:pPr algn="just">
                        <a:lnSpc>
                          <a:spcPts val="2800"/>
                        </a:lnSpc>
                      </a:pPr>
                      <a:r>
                        <a:rPr lang="en-US" sz="2000">
                          <a:solidFill>
                            <a:srgbClr val="097D4C"/>
                          </a:solidFill>
                          <a:latin typeface="可画标题黑-繁"/>
                          <a:ea typeface="可画标题黑-繁"/>
                          <a:cs typeface="可画标题黑-繁"/>
                          <a:sym typeface="可画标题黑-繁"/>
                        </a:rPr>
                        <a:t>(2, '2023-02-01 08:30:00', '2023-02-01 18:00:00'),</a:t>
                      </a:r>
                    </a:p>
                    <a:p>
                      <a:pPr algn="just">
                        <a:lnSpc>
                          <a:spcPts val="2800"/>
                        </a:lnSpc>
                      </a:pPr>
                      <a:r>
                        <a:rPr lang="en-US" sz="2000">
                          <a:solidFill>
                            <a:srgbClr val="097D4C"/>
                          </a:solidFill>
                          <a:latin typeface="可画标题黑-繁"/>
                          <a:ea typeface="可画标题黑-繁"/>
                          <a:cs typeface="可画标题黑-繁"/>
                          <a:sym typeface="可画标题黑-繁"/>
                        </a:rPr>
                        <a:t>(3, '2023-02-01 09:00:00', '2023-02-01 17:30:00'),</a:t>
                      </a:r>
                    </a:p>
                    <a:p>
                      <a:pPr algn="just">
                        <a:lnSpc>
                          <a:spcPts val="2800"/>
                        </a:lnSpc>
                      </a:pPr>
                      <a:r>
                        <a:rPr lang="en-US" sz="2000">
                          <a:solidFill>
                            <a:srgbClr val="097D4C"/>
                          </a:solidFill>
                          <a:latin typeface="可画标题黑-繁"/>
                          <a:ea typeface="可画标题黑-繁"/>
                          <a:cs typeface="可画标题黑-繁"/>
                          <a:sym typeface="可画标题黑-繁"/>
                        </a:rPr>
                        <a:t>(4, '2023-02-01 07:30:00', '2023-02-01 16:30:00'),</a:t>
                      </a:r>
                    </a:p>
                    <a:p>
                      <a:pPr algn="just">
                        <a:lnSpc>
                          <a:spcPts val="2800"/>
                        </a:lnSpc>
                      </a:pPr>
                      <a:r>
                        <a:rPr lang="en-US" sz="2000">
                          <a:solidFill>
                            <a:srgbClr val="097D4C"/>
                          </a:solidFill>
                          <a:latin typeface="可画标题黑-繁"/>
                          <a:ea typeface="可画标题黑-繁"/>
                          <a:cs typeface="可画标题黑-繁"/>
                          <a:sym typeface="可画标题黑-繁"/>
                        </a:rPr>
                        <a:t>(5, '2023-02-01 08:00:00', '2023-02-01 17:00:00'),</a:t>
                      </a:r>
                    </a:p>
                    <a:p>
                      <a:pPr algn="just">
                        <a:lnSpc>
                          <a:spcPts val="2800"/>
                        </a:lnSpc>
                      </a:pPr>
                      <a:r>
                        <a:rPr lang="en-US" sz="2000">
                          <a:solidFill>
                            <a:srgbClr val="097D4C"/>
                          </a:solidFill>
                          <a:latin typeface="可画标题黑-繁"/>
                          <a:ea typeface="可画标题黑-繁"/>
                          <a:cs typeface="可画标题黑-繁"/>
                          <a:sym typeface="可画标题黑-繁"/>
                        </a:rPr>
                        <a:t>(6, '2023-02-01 09:00:00', '2023-02-01 18:00:00'),</a:t>
                      </a:r>
                    </a:p>
                    <a:p>
                      <a:pPr algn="just">
                        <a:lnSpc>
                          <a:spcPts val="2800"/>
                        </a:lnSpc>
                      </a:pPr>
                      <a:r>
                        <a:rPr lang="en-US" sz="2000">
                          <a:solidFill>
                            <a:srgbClr val="097D4C"/>
                          </a:solidFill>
                          <a:latin typeface="可画标题黑-繁"/>
                          <a:ea typeface="可画标题黑-繁"/>
                          <a:cs typeface="可画标题黑-繁"/>
                          <a:sym typeface="可画标题黑-繁"/>
                        </a:rPr>
                        <a:t>(7, '2023-02-01 07:00:00', '2023-02-01 16:00:00'),</a:t>
                      </a:r>
                    </a:p>
                    <a:p>
                      <a:pPr algn="just">
                        <a:lnSpc>
                          <a:spcPts val="2800"/>
                        </a:lnSpc>
                      </a:pPr>
                      <a:r>
                        <a:rPr lang="en-US" sz="2000">
                          <a:solidFill>
                            <a:srgbClr val="097D4C"/>
                          </a:solidFill>
                          <a:latin typeface="可画标题黑-繁"/>
                          <a:ea typeface="可画标题黑-繁"/>
                          <a:cs typeface="可画标题黑-繁"/>
                          <a:sym typeface="可画标题黑-繁"/>
                        </a:rPr>
                        <a:t>(8, '2023-02-01 08:30:00', '2023-02-01 17:30:00'),</a:t>
                      </a:r>
                    </a:p>
                    <a:p>
                      <a:pPr algn="just">
                        <a:lnSpc>
                          <a:spcPts val="2800"/>
                        </a:lnSpc>
                      </a:pPr>
                      <a:r>
                        <a:rPr lang="en-US" sz="2000">
                          <a:solidFill>
                            <a:srgbClr val="097D4C"/>
                          </a:solidFill>
                          <a:latin typeface="可画标题黑-繁"/>
                          <a:ea typeface="可画标题黑-繁"/>
                          <a:cs typeface="可画标题黑-繁"/>
                          <a:sym typeface="可画标题黑-繁"/>
                        </a:rPr>
                        <a:t>(9, '2023-02-01 08:00:00', '2023-02-01 18:00:00'),</a:t>
                      </a:r>
                    </a:p>
                    <a:p>
                      <a:pPr algn="just">
                        <a:lnSpc>
                          <a:spcPts val="2800"/>
                        </a:lnSpc>
                      </a:pPr>
                      <a:r>
                        <a:rPr lang="en-US" sz="2000">
                          <a:solidFill>
                            <a:srgbClr val="097D4C"/>
                          </a:solidFill>
                          <a:latin typeface="可画标题黑-繁"/>
                          <a:ea typeface="可画标题黑-繁"/>
                          <a:cs typeface="可画标题黑-繁"/>
                          <a:sym typeface="可画标题黑-繁"/>
                        </a:rPr>
                        <a:t>(10, '2023-02-01 07:30:00', '2023-02-01 16:30:00'),</a:t>
                      </a:r>
                    </a:p>
                    <a:p>
                      <a:pPr algn="just">
                        <a:lnSpc>
                          <a:spcPts val="2800"/>
                        </a:lnSpc>
                      </a:pPr>
                      <a:r>
                        <a:rPr lang="en-US" sz="2000">
                          <a:solidFill>
                            <a:srgbClr val="097D4C"/>
                          </a:solidFill>
                          <a:latin typeface="可画标题黑-繁"/>
                          <a:ea typeface="可画标题黑-繁"/>
                          <a:cs typeface="可画标题黑-繁"/>
                          <a:sym typeface="可画标题黑-繁"/>
                        </a:rPr>
                        <a:t>(11, '2023-02-02 08:00:00', '2023-02-02 17:00:00'),</a:t>
                      </a:r>
                    </a:p>
                    <a:p>
                      <a:pPr algn="just">
                        <a:lnSpc>
                          <a:spcPts val="2800"/>
                        </a:lnSpc>
                      </a:pPr>
                      <a:r>
                        <a:rPr lang="en-US" sz="2000">
                          <a:solidFill>
                            <a:srgbClr val="097D4C"/>
                          </a:solidFill>
                          <a:latin typeface="可画标题黑-繁"/>
                          <a:ea typeface="可画标题黑-繁"/>
                          <a:cs typeface="可画标题黑-繁"/>
                          <a:sym typeface="可画标题黑-繁"/>
                        </a:rPr>
                        <a:t>(12, '2023-02-02 09:00:00', '2023-02-02 18:00:00'),</a:t>
                      </a:r>
                    </a:p>
                    <a:p>
                      <a:pPr algn="just">
                        <a:lnSpc>
                          <a:spcPts val="2800"/>
                        </a:lnSpc>
                      </a:pPr>
                      <a:r>
                        <a:rPr lang="en-US" sz="2000">
                          <a:solidFill>
                            <a:srgbClr val="097D4C"/>
                          </a:solidFill>
                          <a:latin typeface="可画标题黑-繁"/>
                          <a:ea typeface="可画标题黑-繁"/>
                          <a:cs typeface="可画标题黑-繁"/>
                          <a:sym typeface="可画标题黑-繁"/>
                        </a:rPr>
                        <a:t>(13, '2023-02-02 07:30:00', '2023-02-02 16:30:00'),</a:t>
                      </a:r>
                    </a:p>
                    <a:p>
                      <a:pPr algn="just">
                        <a:lnSpc>
                          <a:spcPts val="2800"/>
                        </a:lnSpc>
                      </a:pPr>
                      <a:r>
                        <a:rPr lang="en-US" sz="2000">
                          <a:solidFill>
                            <a:srgbClr val="097D4C"/>
                          </a:solidFill>
                          <a:latin typeface="可画标题黑-繁"/>
                          <a:ea typeface="可画标题黑-繁"/>
                          <a:cs typeface="可画标题黑-繁"/>
                          <a:sym typeface="可画标题黑-繁"/>
                        </a:rPr>
                        <a:t>(14, '2023-02-02 08:00:00', '2023-02-02 17:00:00'),</a:t>
                      </a:r>
                    </a:p>
                    <a:p>
                      <a:pPr algn="just">
                        <a:lnSpc>
                          <a:spcPts val="2800"/>
                        </a:lnSpc>
                      </a:pPr>
                      <a:r>
                        <a:rPr lang="en-US" sz="2000">
                          <a:solidFill>
                            <a:srgbClr val="097D4C"/>
                          </a:solidFill>
                          <a:latin typeface="可画标题黑-繁"/>
                          <a:ea typeface="可画标题黑-繁"/>
                          <a:cs typeface="可画标题黑-繁"/>
                          <a:sym typeface="可画标题黑-繁"/>
                        </a:rPr>
                        <a:t>(15, '2023-02-02 08:30:00', '2023-02-02 18:00:00'),</a:t>
                      </a:r>
                    </a:p>
                    <a:p>
                      <a:pPr algn="just">
                        <a:lnSpc>
                          <a:spcPts val="2800"/>
                        </a:lnSpc>
                      </a:pPr>
                      <a:r>
                        <a:rPr lang="en-US" sz="2000">
                          <a:solidFill>
                            <a:srgbClr val="097D4C"/>
                          </a:solidFill>
                          <a:latin typeface="可画标题黑-繁"/>
                          <a:ea typeface="可画标题黑-繁"/>
                          <a:cs typeface="可画标题黑-繁"/>
                          <a:sym typeface="可画标题黑-繁"/>
                        </a:rPr>
                        <a:t>(16, '2023-02-02 07:00:00', '2023-02-02 16:00:00'),</a:t>
                      </a:r>
                    </a:p>
                    <a:p>
                      <a:pPr algn="just">
                        <a:lnSpc>
                          <a:spcPts val="2800"/>
                        </a:lnSpc>
                      </a:pPr>
                      <a:r>
                        <a:rPr lang="en-US" sz="2000">
                          <a:solidFill>
                            <a:srgbClr val="097D4C"/>
                          </a:solidFill>
                          <a:latin typeface="可画标题黑-繁"/>
                          <a:ea typeface="可画标题黑-繁"/>
                          <a:cs typeface="可画标题黑-繁"/>
                          <a:sym typeface="可画标题黑-繁"/>
                        </a:rPr>
                        <a:t>(17, '2023-02-02 08:00:00', '2023-02-02 17:30:00'),</a:t>
                      </a:r>
                    </a:p>
                    <a:p>
                      <a:pPr algn="just">
                        <a:lnSpc>
                          <a:spcPts val="2800"/>
                        </a:lnSpc>
                      </a:pPr>
                      <a:r>
                        <a:rPr lang="en-US" sz="2000">
                          <a:solidFill>
                            <a:srgbClr val="097D4C"/>
                          </a:solidFill>
                          <a:latin typeface="可画标题黑-繁"/>
                          <a:ea typeface="可画标题黑-繁"/>
                          <a:cs typeface="可画标题黑-繁"/>
                          <a:sym typeface="可画标题黑-繁"/>
                        </a:rPr>
                        <a:t>(18, '2023-02-02 09:00:00', '2023-02-02 18:00:00'),</a:t>
                      </a:r>
                    </a:p>
                    <a:p>
                      <a:pPr algn="just">
                        <a:lnSpc>
                          <a:spcPts val="2800"/>
                        </a:lnSpc>
                      </a:pPr>
                      <a:r>
                        <a:rPr lang="en-US" sz="2000">
                          <a:solidFill>
                            <a:srgbClr val="097D4C"/>
                          </a:solidFill>
                          <a:latin typeface="可画标题黑-繁"/>
                          <a:ea typeface="可画标题黑-繁"/>
                          <a:cs typeface="可画标题黑-繁"/>
                          <a:sym typeface="可画标题黑-繁"/>
                        </a:rPr>
                        <a:t>(19, '2023-02-02 07:30:00', '2023-02-02 16:30:00'),</a:t>
                      </a:r>
                    </a:p>
                    <a:p>
                      <a:pPr algn="just">
                        <a:lnSpc>
                          <a:spcPts val="2800"/>
                        </a:lnSpc>
                      </a:pPr>
                      <a:r>
                        <a:rPr lang="en-US" sz="2000">
                          <a:solidFill>
                            <a:srgbClr val="097D4C"/>
                          </a:solidFill>
                          <a:latin typeface="可画标题黑-繁"/>
                          <a:ea typeface="可画标题黑-繁"/>
                          <a:cs typeface="可画标题黑-繁"/>
                          <a:sym typeface="可画标题黑-繁"/>
                        </a:rPr>
                        <a:t>(20, '2023-02-02 08:00:00', '2023-02-02 17:00:00');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INSERT-Attendance </a:t>
            </a:r>
          </a:p>
        </p:txBody>
      </p:sp>
      <p:sp>
        <p:nvSpPr>
          <p:cNvPr id="6" name="Freeform 6"/>
          <p:cNvSpPr/>
          <p:nvPr/>
        </p:nvSpPr>
        <p:spPr>
          <a:xfrm>
            <a:off x="3908350" y="2032303"/>
            <a:ext cx="10471301" cy="7225997"/>
          </a:xfrm>
          <a:custGeom>
            <a:avLst/>
            <a:gdLst/>
            <a:ahLst/>
            <a:cxnLst/>
            <a:rect l="l" t="t" r="r" b="b"/>
            <a:pathLst>
              <a:path w="10471301" h="7225997">
                <a:moveTo>
                  <a:pt x="0" y="0"/>
                </a:moveTo>
                <a:lnTo>
                  <a:pt x="10471300" y="0"/>
                </a:lnTo>
                <a:lnTo>
                  <a:pt x="10471300" y="7225997"/>
                </a:lnTo>
                <a:lnTo>
                  <a:pt x="0" y="722599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INSERT-Suppliers </a:t>
            </a:r>
          </a:p>
        </p:txBody>
      </p:sp>
      <p:graphicFrame>
        <p:nvGraphicFramePr>
          <p:cNvPr id="6" name="Table 6"/>
          <p:cNvGraphicFramePr>
            <a:graphicFrameLocks noGrp="1"/>
          </p:cNvGraphicFramePr>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INSERT INTO Suppliers (supplier_name, contact_info, address) VALUES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('台灣農產', '02-12345678', '台北市中山區農安街100號'),</a:t>
                      </a:r>
                    </a:p>
                    <a:p>
                      <a:pPr algn="just">
                        <a:lnSpc>
                          <a:spcPts val="2800"/>
                        </a:lnSpc>
                      </a:pPr>
                      <a:r>
                        <a:rPr lang="en-US" sz="2000">
                          <a:solidFill>
                            <a:srgbClr val="097D4C"/>
                          </a:solidFill>
                          <a:latin typeface="可画标题黑-繁"/>
                          <a:ea typeface="可画标题黑-繁"/>
                          <a:cs typeface="可画标题黑-繁"/>
                          <a:sym typeface="可画标题黑-繁"/>
                        </a:rPr>
                        <a:t>('海鮮大王', '02-23456789', '台北市萬華區華西街200號'),</a:t>
                      </a:r>
                    </a:p>
                    <a:p>
                      <a:pPr algn="just">
                        <a:lnSpc>
                          <a:spcPts val="2800"/>
                        </a:lnSpc>
                      </a:pPr>
                      <a:r>
                        <a:rPr lang="en-US" sz="2000">
                          <a:solidFill>
                            <a:srgbClr val="097D4C"/>
                          </a:solidFill>
                          <a:latin typeface="可画标题黑-繁"/>
                          <a:ea typeface="可画标题黑-繁"/>
                          <a:cs typeface="可画标题黑-繁"/>
                          <a:sym typeface="可画标题黑-繁"/>
                        </a:rPr>
                        <a:t>('肉品專家', '02-34567890', '新北市三重區重新路三段300號'),</a:t>
                      </a:r>
                    </a:p>
                    <a:p>
                      <a:pPr algn="just">
                        <a:lnSpc>
                          <a:spcPts val="2800"/>
                        </a:lnSpc>
                      </a:pPr>
                      <a:r>
                        <a:rPr lang="en-US" sz="2000">
                          <a:solidFill>
                            <a:srgbClr val="097D4C"/>
                          </a:solidFill>
                          <a:latin typeface="可画标题黑-繁"/>
                          <a:ea typeface="可画标题黑-繁"/>
                          <a:cs typeface="可画标题黑-繁"/>
                          <a:sym typeface="可画标题黑-繁"/>
                        </a:rPr>
                        <a:t>('冷凍食品', '02-45678901', '新北市中和區中山路二段400號'),</a:t>
                      </a:r>
                    </a:p>
                    <a:p>
                      <a:pPr algn="just">
                        <a:lnSpc>
                          <a:spcPts val="2800"/>
                        </a:lnSpc>
                      </a:pPr>
                      <a:r>
                        <a:rPr lang="en-US" sz="2000">
                          <a:solidFill>
                            <a:srgbClr val="097D4C"/>
                          </a:solidFill>
                          <a:latin typeface="可画标题黑-繁"/>
                          <a:ea typeface="可画标题黑-繁"/>
                          <a:cs typeface="可画标题黑-繁"/>
                          <a:sym typeface="可画标题黑-繁"/>
                        </a:rPr>
                        <a:t>('飲料供應商', '02-56789012', '桃園市桃園區中正路500號'),</a:t>
                      </a:r>
                    </a:p>
                    <a:p>
                      <a:pPr algn="just">
                        <a:lnSpc>
                          <a:spcPts val="2800"/>
                        </a:lnSpc>
                      </a:pPr>
                      <a:r>
                        <a:rPr lang="en-US" sz="2000">
                          <a:solidFill>
                            <a:srgbClr val="097D4C"/>
                          </a:solidFill>
                          <a:latin typeface="可画标题黑-繁"/>
                          <a:ea typeface="可画标题黑-繁"/>
                          <a:cs typeface="可画标题黑-繁"/>
                          <a:sym typeface="可画标题黑-繁"/>
                        </a:rPr>
                        <a:t>('調味料專賣', '03-12345678', '新竹市東區光復路一段600號'),</a:t>
                      </a:r>
                    </a:p>
                    <a:p>
                      <a:pPr algn="just">
                        <a:lnSpc>
                          <a:spcPts val="2800"/>
                        </a:lnSpc>
                      </a:pPr>
                      <a:r>
                        <a:rPr lang="en-US" sz="2000">
                          <a:solidFill>
                            <a:srgbClr val="097D4C"/>
                          </a:solidFill>
                          <a:latin typeface="可画标题黑-繁"/>
                          <a:ea typeface="可画标题黑-繁"/>
                          <a:cs typeface="可画标题黑-繁"/>
                          <a:sym typeface="可画标题黑-繁"/>
                        </a:rPr>
                        <a:t>('蔬菜直送', '03-23456789', '苗栗縣苗栗市中山路700號'),</a:t>
                      </a:r>
                    </a:p>
                    <a:p>
                      <a:pPr algn="just">
                        <a:lnSpc>
                          <a:spcPts val="2800"/>
                        </a:lnSpc>
                      </a:pPr>
                      <a:r>
                        <a:rPr lang="en-US" sz="2000">
                          <a:solidFill>
                            <a:srgbClr val="097D4C"/>
                          </a:solidFill>
                          <a:latin typeface="可画标题黑-繁"/>
                          <a:ea typeface="可画标题黑-繁"/>
                          <a:cs typeface="可画标题黑-繁"/>
                          <a:sym typeface="可画标题黑-繁"/>
                        </a:rPr>
                        <a:t>('水果批發', '04-12345678', '台中市西區公益路800號'),</a:t>
                      </a:r>
                    </a:p>
                    <a:p>
                      <a:pPr algn="just">
                        <a:lnSpc>
                          <a:spcPts val="2800"/>
                        </a:lnSpc>
                      </a:pPr>
                      <a:r>
                        <a:rPr lang="en-US" sz="2000">
                          <a:solidFill>
                            <a:srgbClr val="097D4C"/>
                          </a:solidFill>
                          <a:latin typeface="可画标题黑-繁"/>
                          <a:ea typeface="可画标题黑-繁"/>
                          <a:cs typeface="可画标题黑-繁"/>
                          <a:sym typeface="可画标题黑-繁"/>
                        </a:rPr>
                        <a:t>('烘焙原料', '04-23456789', '台中市北區三民路三段900號'),</a:t>
                      </a:r>
                    </a:p>
                    <a:p>
                      <a:pPr algn="just">
                        <a:lnSpc>
                          <a:spcPts val="2800"/>
                        </a:lnSpc>
                      </a:pPr>
                      <a:r>
                        <a:rPr lang="en-US" sz="2000">
                          <a:solidFill>
                            <a:srgbClr val="097D4C"/>
                          </a:solidFill>
                          <a:latin typeface="可画标题黑-繁"/>
                          <a:ea typeface="可画标题黑-繁"/>
                          <a:cs typeface="可画标题黑-繁"/>
                          <a:sym typeface="可画标题黑-繁"/>
                        </a:rPr>
                        <a:t>('有機食品', '05-12345678', '台南市東區崇學路1000號'),</a:t>
                      </a:r>
                    </a:p>
                    <a:p>
                      <a:pPr algn="just">
                        <a:lnSpc>
                          <a:spcPts val="2800"/>
                        </a:lnSpc>
                      </a:pPr>
                      <a:r>
                        <a:rPr lang="en-US" sz="2000">
                          <a:solidFill>
                            <a:srgbClr val="097D4C"/>
                          </a:solidFill>
                          <a:latin typeface="可画标题黑-繁"/>
                          <a:ea typeface="可画标题黑-繁"/>
                          <a:cs typeface="可画标题黑-繁"/>
                          <a:sym typeface="可画标题黑-繁"/>
                        </a:rPr>
                        <a:t>('進口食材', '05-23456789', '台南市安平區永華路二段1100號'),</a:t>
                      </a:r>
                    </a:p>
                    <a:p>
                      <a:pPr algn="just">
                        <a:lnSpc>
                          <a:spcPts val="2800"/>
                        </a:lnSpc>
                      </a:pPr>
                      <a:r>
                        <a:rPr lang="en-US" sz="2000">
                          <a:solidFill>
                            <a:srgbClr val="097D4C"/>
                          </a:solidFill>
                          <a:latin typeface="可画标题黑-繁"/>
                          <a:ea typeface="可画标题黑-繁"/>
                          <a:cs typeface="可画标题黑-繁"/>
                          <a:sym typeface="可画标题黑-繁"/>
                        </a:rPr>
                        <a:t>('乳製品供應', '06-12345678', '高雄市前金區成功一路1200號'),</a:t>
                      </a:r>
                    </a:p>
                    <a:p>
                      <a:pPr algn="just">
                        <a:lnSpc>
                          <a:spcPts val="2800"/>
                        </a:lnSpc>
                      </a:pPr>
                      <a:r>
                        <a:rPr lang="en-US" sz="2000">
                          <a:solidFill>
                            <a:srgbClr val="097D4C"/>
                          </a:solidFill>
                          <a:latin typeface="可画标题黑-繁"/>
                          <a:ea typeface="可画标题黑-繁"/>
                          <a:cs typeface="可画标题黑-繁"/>
                          <a:sym typeface="可画标题黑-繁"/>
                        </a:rPr>
                        <a:t>('米糧批發', '06-23456789', '高雄市苓雅區四維三路1300號'),</a:t>
                      </a:r>
                    </a:p>
                    <a:p>
                      <a:pPr algn="just">
                        <a:lnSpc>
                          <a:spcPts val="2800"/>
                        </a:lnSpc>
                      </a:pPr>
                      <a:r>
                        <a:rPr lang="en-US" sz="2000">
                          <a:solidFill>
                            <a:srgbClr val="097D4C"/>
                          </a:solidFill>
                          <a:latin typeface="可画标题黑-繁"/>
                          <a:ea typeface="可画标题黑-繁"/>
                          <a:cs typeface="可画标题黑-繁"/>
                          <a:sym typeface="可画标题黑-繁"/>
                        </a:rPr>
                        <a:t>('香料專賣', '07-12345678', '屏東市中山路1400號'),</a:t>
                      </a:r>
                    </a:p>
                    <a:p>
                      <a:pPr algn="just">
                        <a:lnSpc>
                          <a:spcPts val="2800"/>
                        </a:lnSpc>
                      </a:pPr>
                      <a:r>
                        <a:rPr lang="en-US" sz="2000">
                          <a:solidFill>
                            <a:srgbClr val="097D4C"/>
                          </a:solidFill>
                          <a:latin typeface="可画标题黑-繁"/>
                          <a:ea typeface="可画标题黑-繁"/>
                          <a:cs typeface="可画标题黑-繁"/>
                          <a:sym typeface="可画标题黑-繁"/>
                        </a:rPr>
                        <a:t>('酒類供應', '07-23456789', '宜蘭縣宜蘭市中山路五段1500號'),</a:t>
                      </a:r>
                    </a:p>
                    <a:p>
                      <a:pPr algn="just">
                        <a:lnSpc>
                          <a:spcPts val="2800"/>
                        </a:lnSpc>
                      </a:pPr>
                      <a:r>
                        <a:rPr lang="en-US" sz="2000">
                          <a:solidFill>
                            <a:srgbClr val="097D4C"/>
                          </a:solidFill>
                          <a:latin typeface="可画标题黑-繁"/>
                          <a:ea typeface="可画标题黑-繁"/>
                          <a:cs typeface="可画标题黑-繁"/>
                          <a:sym typeface="可画标题黑-繁"/>
                        </a:rPr>
                        <a:t>('咖啡豆專賣', '08-12345678', '花蓮縣花蓮市中山路1600號'),</a:t>
                      </a:r>
                    </a:p>
                    <a:p>
                      <a:pPr algn="just">
                        <a:lnSpc>
                          <a:spcPts val="2800"/>
                        </a:lnSpc>
                      </a:pPr>
                      <a:r>
                        <a:rPr lang="en-US" sz="2000">
                          <a:solidFill>
                            <a:srgbClr val="097D4C"/>
                          </a:solidFill>
                          <a:latin typeface="可画标题黑-繁"/>
                          <a:ea typeface="可画标题黑-繁"/>
                          <a:cs typeface="可画标题黑-繁"/>
                          <a:sym typeface="可画标题黑-繁"/>
                        </a:rPr>
                        <a:t>('茶葉供應', '08-23456789', '台東縣台東市中山路1700號'),</a:t>
                      </a:r>
                    </a:p>
                    <a:p>
                      <a:pPr algn="just">
                        <a:lnSpc>
                          <a:spcPts val="2800"/>
                        </a:lnSpc>
                      </a:pPr>
                      <a:r>
                        <a:rPr lang="en-US" sz="2000">
                          <a:solidFill>
                            <a:srgbClr val="097D4C"/>
                          </a:solidFill>
                          <a:latin typeface="可画标题黑-繁"/>
                          <a:ea typeface="可画标题黑-繁"/>
                          <a:cs typeface="可画标题黑-繁"/>
                          <a:sym typeface="可画标题黑-繁"/>
                        </a:rPr>
                        <a:t>('有機蔬菜', '049-123456', '南投縣草屯鎮中正路1800號'),</a:t>
                      </a:r>
                    </a:p>
                    <a:p>
                      <a:pPr algn="just">
                        <a:lnSpc>
                          <a:spcPts val="2800"/>
                        </a:lnSpc>
                      </a:pPr>
                      <a:r>
                        <a:rPr lang="en-US" sz="2000">
                          <a:solidFill>
                            <a:srgbClr val="097D4C"/>
                          </a:solidFill>
                          <a:latin typeface="可画标题黑-繁"/>
                          <a:ea typeface="可画标题黑-繁"/>
                          <a:cs typeface="可画标题黑-繁"/>
                          <a:sym typeface="可画标题黑-繁"/>
                        </a:rPr>
                        <a:t>('海鮮批發', '049-234567', '彰化縣彰化市中正路二段1900號'),</a:t>
                      </a:r>
                    </a:p>
                    <a:p>
                      <a:pPr algn="just">
                        <a:lnSpc>
                          <a:spcPts val="2800"/>
                        </a:lnSpc>
                      </a:pPr>
                      <a:r>
                        <a:rPr lang="en-US" sz="2000">
                          <a:solidFill>
                            <a:srgbClr val="097D4C"/>
                          </a:solidFill>
                          <a:latin typeface="可画标题黑-繁"/>
                          <a:ea typeface="可画标题黑-繁"/>
                          <a:cs typeface="可画标题黑-繁"/>
                          <a:sym typeface="可画标题黑-繁"/>
                        </a:rPr>
                        <a:t>('肉品批發', '049-345678', '雲林縣斗六市中山路2000號');</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INSERT-Suppliers </a:t>
            </a:r>
          </a:p>
        </p:txBody>
      </p:sp>
      <p:sp>
        <p:nvSpPr>
          <p:cNvPr id="6" name="Freeform 6"/>
          <p:cNvSpPr/>
          <p:nvPr/>
        </p:nvSpPr>
        <p:spPr>
          <a:xfrm>
            <a:off x="2472042" y="1952506"/>
            <a:ext cx="13343917" cy="7305794"/>
          </a:xfrm>
          <a:custGeom>
            <a:avLst/>
            <a:gdLst/>
            <a:ahLst/>
            <a:cxnLst/>
            <a:rect l="l" t="t" r="r" b="b"/>
            <a:pathLst>
              <a:path w="13343917" h="7305794">
                <a:moveTo>
                  <a:pt x="0" y="0"/>
                </a:moveTo>
                <a:lnTo>
                  <a:pt x="13343916" y="0"/>
                </a:lnTo>
                <a:lnTo>
                  <a:pt x="13343916" y="7305794"/>
                </a:lnTo>
                <a:lnTo>
                  <a:pt x="0" y="7305794"/>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INSERT-Inventory </a:t>
            </a:r>
          </a:p>
        </p:txBody>
      </p:sp>
      <p:graphicFrame>
        <p:nvGraphicFramePr>
          <p:cNvPr id="6" name="Table 6"/>
          <p:cNvGraphicFramePr>
            <a:graphicFrameLocks noGrp="1"/>
          </p:cNvGraphicFramePr>
          <p:nvPr>
            <p:extLst>
              <p:ext uri="{D42A27DB-BD31-4B8C-83A1-F6EECF244321}">
                <p14:modId xmlns:p14="http://schemas.microsoft.com/office/powerpoint/2010/main" val="4083369187"/>
              </p:ext>
            </p:extLst>
          </p:nvPr>
        </p:nvGraphicFramePr>
        <p:xfrm>
          <a:off x="2196432" y="1591027"/>
          <a:ext cx="13895136" cy="7881938"/>
        </p:xfrm>
        <a:graphic>
          <a:graphicData uri="http://schemas.openxmlformats.org/drawingml/2006/table">
            <a:tbl>
              <a:tblPr/>
              <a:tblGrid>
                <a:gridCol w="13895136">
                  <a:extLst>
                    <a:ext uri="{9D8B030D-6E8A-4147-A177-3AD203B41FA5}">
                      <a16:colId xmlns:a16="http://schemas.microsoft.com/office/drawing/2014/main" val="20000"/>
                    </a:ext>
                  </a:extLst>
                </a:gridCol>
              </a:tblGrid>
              <a:tr h="7881938">
                <a:tc>
                  <a:txBody>
                    <a:bodyPr/>
                    <a:lstStyle/>
                    <a:p>
                      <a:pPr algn="just">
                        <a:lnSpc>
                          <a:spcPts val="2800"/>
                        </a:lnSpc>
                        <a:defRPr/>
                      </a:pPr>
                      <a:r>
                        <a:rPr lang="en-US" sz="2000" dirty="0">
                          <a:solidFill>
                            <a:srgbClr val="097D4C"/>
                          </a:solidFill>
                          <a:latin typeface="可画标题黑-繁"/>
                          <a:ea typeface="可画标题黑-繁"/>
                          <a:cs typeface="可画标题黑-繁"/>
                          <a:sym typeface="可画标题黑-繁"/>
                        </a:rPr>
                        <a:t>INSERT INTO Inventory (</a:t>
                      </a:r>
                      <a:r>
                        <a:rPr lang="en-US" sz="2000" dirty="0" err="1">
                          <a:solidFill>
                            <a:srgbClr val="097D4C"/>
                          </a:solidFill>
                          <a:latin typeface="可画标题黑-繁"/>
                          <a:ea typeface="可画标题黑-繁"/>
                          <a:cs typeface="可画标题黑-繁"/>
                          <a:sym typeface="可画标题黑-繁"/>
                        </a:rPr>
                        <a:t>item_name</a:t>
                      </a: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stock_quantity</a:t>
                      </a: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supplier_id</a:t>
                      </a: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last_checker</a:t>
                      </a:r>
                      <a:r>
                        <a:rPr lang="en-US" sz="2000" dirty="0">
                          <a:solidFill>
                            <a:srgbClr val="097D4C"/>
                          </a:solidFill>
                          <a:latin typeface="可画标题黑-繁"/>
                          <a:ea typeface="可画标题黑-繁"/>
                          <a:cs typeface="可画标题黑-繁"/>
                          <a:sym typeface="可画标题黑-繁"/>
                        </a:rPr>
                        <a:t>) VALUES</a:t>
                      </a:r>
                    </a:p>
                    <a:p>
                      <a:pPr algn="just">
                        <a:lnSpc>
                          <a:spcPts val="2800"/>
                        </a:lnSpc>
                        <a:defRPr/>
                      </a:pPr>
                      <a:r>
                        <a:rPr lang="en-US"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牛肉</a:t>
                      </a:r>
                      <a:r>
                        <a:rPr lang="en-US" altLang="zh-TW" sz="2000" dirty="0">
                          <a:solidFill>
                            <a:srgbClr val="097D4C"/>
                          </a:solidFill>
                          <a:latin typeface="可画标题黑-繁"/>
                          <a:ea typeface="可画标题黑-繁"/>
                          <a:cs typeface="可画标题黑-繁"/>
                          <a:sym typeface="可画标题黑-繁"/>
                        </a:rPr>
                        <a:t>', 50, 3, 1),</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豬肉</a:t>
                      </a:r>
                      <a:r>
                        <a:rPr lang="en-US" altLang="zh-TW" sz="2000" dirty="0">
                          <a:solidFill>
                            <a:srgbClr val="097D4C"/>
                          </a:solidFill>
                          <a:latin typeface="可画标题黑-繁"/>
                          <a:ea typeface="可画标题黑-繁"/>
                          <a:cs typeface="可画标题黑-繁"/>
                          <a:sym typeface="可画标题黑-繁"/>
                        </a:rPr>
                        <a:t>', 60, 3, 5),</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雞肉</a:t>
                      </a:r>
                      <a:r>
                        <a:rPr lang="en-US" altLang="zh-TW" sz="2000" dirty="0">
                          <a:solidFill>
                            <a:srgbClr val="097D4C"/>
                          </a:solidFill>
                          <a:latin typeface="可画标题黑-繁"/>
                          <a:ea typeface="可画标题黑-繁"/>
                          <a:cs typeface="可画标题黑-繁"/>
                          <a:sym typeface="可画标题黑-繁"/>
                        </a:rPr>
                        <a:t>', 70, 3, 1),</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鮭魚</a:t>
                      </a:r>
                      <a:r>
                        <a:rPr lang="en-US" altLang="zh-TW" sz="2000" dirty="0">
                          <a:solidFill>
                            <a:srgbClr val="097D4C"/>
                          </a:solidFill>
                          <a:latin typeface="可画标题黑-繁"/>
                          <a:ea typeface="可画标题黑-繁"/>
                          <a:cs typeface="可画标题黑-繁"/>
                          <a:sym typeface="可画标题黑-繁"/>
                        </a:rPr>
                        <a:t>', 30, 2, 8),</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蝦仁</a:t>
                      </a:r>
                      <a:r>
                        <a:rPr lang="en-US" altLang="zh-TW" sz="2000" dirty="0">
                          <a:solidFill>
                            <a:srgbClr val="097D4C"/>
                          </a:solidFill>
                          <a:latin typeface="可画标题黑-繁"/>
                          <a:ea typeface="可画标题黑-繁"/>
                          <a:cs typeface="可画标题黑-繁"/>
                          <a:sym typeface="可画标题黑-繁"/>
                        </a:rPr>
                        <a:t>', 40, 2, 7),</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生菜</a:t>
                      </a:r>
                      <a:r>
                        <a:rPr lang="en-US" altLang="zh-TW" sz="2000" dirty="0">
                          <a:solidFill>
                            <a:srgbClr val="097D4C"/>
                          </a:solidFill>
                          <a:latin typeface="可画标题黑-繁"/>
                          <a:ea typeface="可画标题黑-繁"/>
                          <a:cs typeface="可画标题黑-繁"/>
                          <a:sym typeface="可画标题黑-繁"/>
                        </a:rPr>
                        <a:t>', 100, 1, 2),</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番茄</a:t>
                      </a:r>
                      <a:r>
                        <a:rPr lang="en-US" altLang="zh-TW" sz="2000" dirty="0">
                          <a:solidFill>
                            <a:srgbClr val="097D4C"/>
                          </a:solidFill>
                          <a:latin typeface="可画标题黑-繁"/>
                          <a:ea typeface="可画标题黑-繁"/>
                          <a:cs typeface="可画标题黑-繁"/>
                          <a:sym typeface="可画标题黑-繁"/>
                        </a:rPr>
                        <a:t>', 80, 1, 8),</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洋蔥</a:t>
                      </a:r>
                      <a:r>
                        <a:rPr lang="en-US" altLang="zh-TW" sz="2000" dirty="0">
                          <a:solidFill>
                            <a:srgbClr val="097D4C"/>
                          </a:solidFill>
                          <a:latin typeface="可画标题黑-繁"/>
                          <a:ea typeface="可画标题黑-繁"/>
                          <a:cs typeface="可画标题黑-繁"/>
                          <a:sym typeface="可画标题黑-繁"/>
                        </a:rPr>
                        <a:t>', 90, 1, 5),</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蘑菇</a:t>
                      </a:r>
                      <a:r>
                        <a:rPr lang="en-US" altLang="zh-TW" sz="2000" dirty="0">
                          <a:solidFill>
                            <a:srgbClr val="097D4C"/>
                          </a:solidFill>
                          <a:latin typeface="可画标题黑-繁"/>
                          <a:ea typeface="可画标题黑-繁"/>
                          <a:cs typeface="可画标题黑-繁"/>
                          <a:sym typeface="可画标题黑-繁"/>
                        </a:rPr>
                        <a:t>', 60, 1, 10),</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義大利麵</a:t>
                      </a:r>
                      <a:r>
                        <a:rPr lang="en-US" altLang="zh-TW" sz="2000" dirty="0">
                          <a:solidFill>
                            <a:srgbClr val="097D4C"/>
                          </a:solidFill>
                          <a:latin typeface="可画标题黑-繁"/>
                          <a:ea typeface="可画标题黑-繁"/>
                          <a:cs typeface="可画标题黑-繁"/>
                          <a:sym typeface="可画标题黑-繁"/>
                        </a:rPr>
                        <a:t>', 50, 2),</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米</a:t>
                      </a:r>
                      <a:r>
                        <a:rPr lang="en-US" altLang="zh-TW" sz="2000" dirty="0">
                          <a:solidFill>
                            <a:srgbClr val="097D4C"/>
                          </a:solidFill>
                          <a:latin typeface="可画标题黑-繁"/>
                          <a:ea typeface="可画标题黑-繁"/>
                          <a:cs typeface="可画标题黑-繁"/>
                          <a:sym typeface="可画标题黑-繁"/>
                        </a:rPr>
                        <a:t>', 200, 13, 3),</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起司</a:t>
                      </a:r>
                      <a:r>
                        <a:rPr lang="en-US" altLang="zh-TW" sz="2000" dirty="0">
                          <a:solidFill>
                            <a:srgbClr val="097D4C"/>
                          </a:solidFill>
                          <a:latin typeface="可画标题黑-繁"/>
                          <a:ea typeface="可画标题黑-繁"/>
                          <a:cs typeface="可画标题黑-繁"/>
                          <a:sym typeface="可画标题黑-繁"/>
                        </a:rPr>
                        <a:t>', 40, 12, 3),</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奶油</a:t>
                      </a:r>
                      <a:r>
                        <a:rPr lang="en-US" altLang="zh-TW" sz="2000" dirty="0">
                          <a:solidFill>
                            <a:srgbClr val="097D4C"/>
                          </a:solidFill>
                          <a:latin typeface="可画标题黑-繁"/>
                          <a:ea typeface="可画标题黑-繁"/>
                          <a:cs typeface="可画标题黑-繁"/>
                          <a:sym typeface="可画标题黑-繁"/>
                        </a:rPr>
                        <a:t>', 30, 12, 4),</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牛奶</a:t>
                      </a:r>
                      <a:r>
                        <a:rPr lang="en-US" altLang="zh-TW" sz="2000" dirty="0">
                          <a:solidFill>
                            <a:srgbClr val="097D4C"/>
                          </a:solidFill>
                          <a:latin typeface="可画标题黑-繁"/>
                          <a:ea typeface="可画标题黑-繁"/>
                          <a:cs typeface="可画标题黑-繁"/>
                          <a:sym typeface="可画标题黑-繁"/>
                        </a:rPr>
                        <a:t>', 50, 12, 5),</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咖啡豆</a:t>
                      </a:r>
                      <a:r>
                        <a:rPr lang="en-US" altLang="zh-TW" sz="2000" dirty="0">
                          <a:solidFill>
                            <a:srgbClr val="097D4C"/>
                          </a:solidFill>
                          <a:latin typeface="可画标题黑-繁"/>
                          <a:ea typeface="可画标题黑-繁"/>
                          <a:cs typeface="可画标题黑-繁"/>
                          <a:sym typeface="可画标题黑-繁"/>
                        </a:rPr>
                        <a:t>', 20, 16, 7),</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茶葉</a:t>
                      </a:r>
                      <a:r>
                        <a:rPr lang="en-US" altLang="zh-TW" sz="2000" dirty="0">
                          <a:solidFill>
                            <a:srgbClr val="097D4C"/>
                          </a:solidFill>
                          <a:latin typeface="可画标题黑-繁"/>
                          <a:ea typeface="可画标题黑-繁"/>
                          <a:cs typeface="可画标题黑-繁"/>
                          <a:sym typeface="可画标题黑-繁"/>
                        </a:rPr>
                        <a:t>', 30, 17, 7),</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紅酒</a:t>
                      </a:r>
                      <a:r>
                        <a:rPr lang="en-US" altLang="zh-TW" sz="2000" dirty="0">
                          <a:solidFill>
                            <a:srgbClr val="097D4C"/>
                          </a:solidFill>
                          <a:latin typeface="可画标题黑-繁"/>
                          <a:ea typeface="可画标题黑-繁"/>
                          <a:cs typeface="可画标题黑-繁"/>
                          <a:sym typeface="可画标题黑-繁"/>
                        </a:rPr>
                        <a:t>', 40, 15, 2),</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啤酒</a:t>
                      </a:r>
                      <a:r>
                        <a:rPr lang="en-US" altLang="zh-TW" sz="2000" dirty="0">
                          <a:solidFill>
                            <a:srgbClr val="097D4C"/>
                          </a:solidFill>
                          <a:latin typeface="可画标题黑-繁"/>
                          <a:ea typeface="可画标题黑-繁"/>
                          <a:cs typeface="可画标题黑-繁"/>
                          <a:sym typeface="可画标题黑-繁"/>
                        </a:rPr>
                        <a:t>', 60, 5, 2),</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可樂</a:t>
                      </a:r>
                      <a:r>
                        <a:rPr lang="en-US" altLang="zh-TW" sz="2000" dirty="0">
                          <a:solidFill>
                            <a:srgbClr val="097D4C"/>
                          </a:solidFill>
                          <a:latin typeface="可画标题黑-繁"/>
                          <a:ea typeface="可画标题黑-繁"/>
                          <a:cs typeface="可画标题黑-繁"/>
                          <a:sym typeface="可画标题黑-繁"/>
                        </a:rPr>
                        <a:t>', 100, 5, 3),</a:t>
                      </a:r>
                    </a:p>
                    <a:p>
                      <a:pPr algn="just">
                        <a:lnSpc>
                          <a:spcPts val="2800"/>
                        </a:lnSpc>
                        <a:defRPr/>
                      </a:pPr>
                      <a:r>
                        <a:rPr lang="en-US" altLang="zh-TW" sz="2000" dirty="0">
                          <a:solidFill>
                            <a:srgbClr val="097D4C"/>
                          </a:solidFill>
                          <a:latin typeface="可画标题黑-繁"/>
                          <a:ea typeface="可画标题黑-繁"/>
                          <a:cs typeface="可画标题黑-繁"/>
                          <a:sym typeface="可画标题黑-繁"/>
                        </a:rPr>
                        <a:t>('</a:t>
                      </a:r>
                      <a:r>
                        <a:rPr lang="zh-TW" altLang="en-US" sz="2000" dirty="0">
                          <a:solidFill>
                            <a:srgbClr val="097D4C"/>
                          </a:solidFill>
                          <a:latin typeface="可画标题黑-繁"/>
                          <a:ea typeface="可画标题黑-繁"/>
                          <a:cs typeface="可画标题黑-繁"/>
                          <a:sym typeface="可画标题黑-繁"/>
                        </a:rPr>
                        <a:t>檸檬</a:t>
                      </a:r>
                      <a:r>
                        <a:rPr lang="en-US" altLang="zh-TW" sz="2000" dirty="0">
                          <a:solidFill>
                            <a:srgbClr val="097D4C"/>
                          </a:solidFill>
                          <a:latin typeface="可画标题黑-繁"/>
                          <a:ea typeface="可画标题黑-繁"/>
                          <a:cs typeface="可画标题黑-繁"/>
                          <a:sym typeface="可画标题黑-繁"/>
                        </a:rPr>
                        <a:t>', 50, 7, 3),</a:t>
                      </a:r>
                      <a:endParaRPr lang="en-US" sz="2000" dirty="0">
                        <a:solidFill>
                          <a:srgbClr val="097D4C"/>
                        </a:solidFill>
                        <a:latin typeface="可画标题黑-繁"/>
                        <a:ea typeface="可画标题黑-繁"/>
                        <a:cs typeface="可画标题黑-繁"/>
                        <a:sym typeface="可画标题黑-繁"/>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TextBox 7"/>
          <p:cNvSpPr txBox="1"/>
          <p:nvPr/>
        </p:nvSpPr>
        <p:spPr>
          <a:xfrm>
            <a:off x="11157663" y="7359816"/>
            <a:ext cx="3018506" cy="1767150"/>
          </a:xfrm>
          <a:prstGeom prst="rect">
            <a:avLst/>
          </a:prstGeom>
        </p:spPr>
        <p:txBody>
          <a:bodyPr wrap="square" lIns="0" tIns="0" rIns="0" bIns="0" rtlCol="0" anchor="t">
            <a:spAutoFit/>
          </a:bodyPr>
          <a:lstStyle/>
          <a:p>
            <a:pPr marL="0" lvl="0" indent="0" algn="just">
              <a:lnSpc>
                <a:spcPts val="2800"/>
              </a:lnSpc>
              <a:spcBef>
                <a:spcPct val="0"/>
              </a:spcBef>
            </a:pPr>
            <a:r>
              <a:rPr lang="en-US" altLang="zh-TW" sz="2000" u="none" strike="noStrike" dirty="0">
                <a:solidFill>
                  <a:srgbClr val="097D4C"/>
                </a:solidFill>
                <a:latin typeface="可画标题黑-繁"/>
                <a:ea typeface="可画标题黑-繁"/>
                <a:cs typeface="可画标题黑-繁"/>
                <a:sym typeface="可画标题黑-繁"/>
              </a:rPr>
              <a:t>('</a:t>
            </a:r>
            <a:r>
              <a:rPr lang="zh-TW" altLang="en-US" sz="2000" u="none" strike="noStrike" dirty="0">
                <a:solidFill>
                  <a:srgbClr val="097D4C"/>
                </a:solidFill>
                <a:latin typeface="可画标题黑-繁"/>
                <a:ea typeface="可画标题黑-繁"/>
                <a:cs typeface="可画标题黑-繁"/>
                <a:sym typeface="可画标题黑-繁"/>
              </a:rPr>
              <a:t>糖</a:t>
            </a:r>
            <a:r>
              <a:rPr lang="en-US" altLang="zh-TW" sz="2000" u="none" strike="noStrike" dirty="0">
                <a:solidFill>
                  <a:srgbClr val="097D4C"/>
                </a:solidFill>
                <a:latin typeface="可画标题黑-繁"/>
                <a:ea typeface="可画标题黑-繁"/>
                <a:cs typeface="可画标题黑-繁"/>
                <a:sym typeface="可画标题黑-繁"/>
              </a:rPr>
              <a:t>', 30, 6, 3),</a:t>
            </a:r>
          </a:p>
          <a:p>
            <a:pPr marL="0" lvl="0" indent="0" algn="just">
              <a:lnSpc>
                <a:spcPts val="2800"/>
              </a:lnSpc>
              <a:spcBef>
                <a:spcPct val="0"/>
              </a:spcBef>
            </a:pPr>
            <a:r>
              <a:rPr lang="en-US" altLang="zh-TW" sz="2000" u="none" strike="noStrike" dirty="0">
                <a:solidFill>
                  <a:srgbClr val="097D4C"/>
                </a:solidFill>
                <a:latin typeface="可画标题黑-繁"/>
                <a:ea typeface="可画标题黑-繁"/>
                <a:cs typeface="可画标题黑-繁"/>
                <a:sym typeface="可画标题黑-繁"/>
              </a:rPr>
              <a:t>('</a:t>
            </a:r>
            <a:r>
              <a:rPr lang="zh-TW" altLang="en-US" sz="2000" u="none" strike="noStrike" dirty="0">
                <a:solidFill>
                  <a:srgbClr val="097D4C"/>
                </a:solidFill>
                <a:latin typeface="可画标题黑-繁"/>
                <a:ea typeface="可画标题黑-繁"/>
                <a:cs typeface="可画标题黑-繁"/>
                <a:sym typeface="可画标题黑-繁"/>
              </a:rPr>
              <a:t>鹽</a:t>
            </a:r>
            <a:r>
              <a:rPr lang="en-US" altLang="zh-TW" sz="2000" u="none" strike="noStrike" dirty="0">
                <a:solidFill>
                  <a:srgbClr val="097D4C"/>
                </a:solidFill>
                <a:latin typeface="可画标题黑-繁"/>
                <a:ea typeface="可画标题黑-繁"/>
                <a:cs typeface="可画标题黑-繁"/>
                <a:sym typeface="可画标题黑-繁"/>
              </a:rPr>
              <a:t>', 40, 6, 3),</a:t>
            </a:r>
          </a:p>
          <a:p>
            <a:pPr marL="0" lvl="0" indent="0" algn="just">
              <a:lnSpc>
                <a:spcPts val="2800"/>
              </a:lnSpc>
              <a:spcBef>
                <a:spcPct val="0"/>
              </a:spcBef>
            </a:pPr>
            <a:r>
              <a:rPr lang="en-US" altLang="zh-TW" sz="2000" u="none" strike="noStrike" dirty="0">
                <a:solidFill>
                  <a:srgbClr val="097D4C"/>
                </a:solidFill>
                <a:latin typeface="可画标题黑-繁"/>
                <a:ea typeface="可画标题黑-繁"/>
                <a:cs typeface="可画标题黑-繁"/>
                <a:sym typeface="可画标题黑-繁"/>
              </a:rPr>
              <a:t>('</a:t>
            </a:r>
            <a:r>
              <a:rPr lang="zh-TW" altLang="en-US" sz="2000" u="none" strike="noStrike" dirty="0">
                <a:solidFill>
                  <a:srgbClr val="097D4C"/>
                </a:solidFill>
                <a:latin typeface="可画标题黑-繁"/>
                <a:ea typeface="可画标题黑-繁"/>
                <a:cs typeface="可画标题黑-繁"/>
                <a:sym typeface="可画标题黑-繁"/>
              </a:rPr>
              <a:t>胡椒</a:t>
            </a:r>
            <a:r>
              <a:rPr lang="en-US" altLang="zh-TW" sz="2000" u="none" strike="noStrike" dirty="0">
                <a:solidFill>
                  <a:srgbClr val="097D4C"/>
                </a:solidFill>
                <a:latin typeface="可画标题黑-繁"/>
                <a:ea typeface="可画标题黑-繁"/>
                <a:cs typeface="可画标题黑-繁"/>
                <a:sym typeface="可画标题黑-繁"/>
              </a:rPr>
              <a:t>', 30, 14, 4),</a:t>
            </a:r>
          </a:p>
          <a:p>
            <a:pPr marL="0" lvl="0" indent="0" algn="just">
              <a:lnSpc>
                <a:spcPts val="2800"/>
              </a:lnSpc>
              <a:spcBef>
                <a:spcPct val="0"/>
              </a:spcBef>
            </a:pPr>
            <a:r>
              <a:rPr lang="en-US" altLang="zh-TW" sz="2000" u="none" strike="noStrike" dirty="0">
                <a:solidFill>
                  <a:srgbClr val="097D4C"/>
                </a:solidFill>
                <a:latin typeface="可画标题黑-繁"/>
                <a:ea typeface="可画标题黑-繁"/>
                <a:cs typeface="可画标题黑-繁"/>
                <a:sym typeface="可画标题黑-繁"/>
              </a:rPr>
              <a:t>('</a:t>
            </a:r>
            <a:r>
              <a:rPr lang="zh-TW" altLang="en-US" sz="2000" u="none" strike="noStrike" dirty="0">
                <a:solidFill>
                  <a:srgbClr val="097D4C"/>
                </a:solidFill>
                <a:latin typeface="可画标题黑-繁"/>
                <a:ea typeface="可画标题黑-繁"/>
                <a:cs typeface="可画标题黑-繁"/>
                <a:sym typeface="可画标题黑-繁"/>
              </a:rPr>
              <a:t>橄欖油</a:t>
            </a:r>
            <a:r>
              <a:rPr lang="en-US" altLang="zh-TW" sz="2000" u="none" strike="noStrike" dirty="0">
                <a:solidFill>
                  <a:srgbClr val="097D4C"/>
                </a:solidFill>
                <a:latin typeface="可画标题黑-繁"/>
                <a:ea typeface="可画标题黑-繁"/>
                <a:cs typeface="可画标题黑-繁"/>
                <a:sym typeface="可画标题黑-繁"/>
              </a:rPr>
              <a:t>', 20, 6, 4),</a:t>
            </a:r>
          </a:p>
          <a:p>
            <a:pPr marL="0" lvl="0" indent="0" algn="just">
              <a:lnSpc>
                <a:spcPts val="2800"/>
              </a:lnSpc>
              <a:spcBef>
                <a:spcPct val="0"/>
              </a:spcBef>
            </a:pPr>
            <a:r>
              <a:rPr lang="en-US" altLang="zh-TW" sz="2000" u="none" strike="noStrike" dirty="0">
                <a:solidFill>
                  <a:srgbClr val="097D4C"/>
                </a:solidFill>
                <a:latin typeface="可画标题黑-繁"/>
                <a:ea typeface="可画标题黑-繁"/>
                <a:cs typeface="可画标题黑-繁"/>
                <a:sym typeface="可画标题黑-繁"/>
              </a:rPr>
              <a:t>('</a:t>
            </a:r>
            <a:r>
              <a:rPr lang="zh-TW" altLang="en-US" sz="2000" u="none" strike="noStrike" dirty="0">
                <a:solidFill>
                  <a:srgbClr val="097D4C"/>
                </a:solidFill>
                <a:latin typeface="可画标题黑-繁"/>
                <a:ea typeface="可画标题黑-繁"/>
                <a:cs typeface="可画标题黑-繁"/>
                <a:sym typeface="可画标题黑-繁"/>
              </a:rPr>
              <a:t>麵粉</a:t>
            </a:r>
            <a:r>
              <a:rPr lang="en-US" altLang="zh-TW" sz="2000" u="none" strike="noStrike" dirty="0">
                <a:solidFill>
                  <a:srgbClr val="097D4C"/>
                </a:solidFill>
                <a:latin typeface="可画标题黑-繁"/>
                <a:ea typeface="可画标题黑-繁"/>
                <a:cs typeface="可画标题黑-繁"/>
                <a:sym typeface="可画标题黑-繁"/>
              </a:rPr>
              <a:t>', 50, 9, 4);</a:t>
            </a:r>
            <a:endParaRPr lang="en-US" sz="2000" u="none" strike="noStrike" dirty="0">
              <a:solidFill>
                <a:srgbClr val="097D4C"/>
              </a:solidFill>
              <a:latin typeface="可画标题黑-繁"/>
              <a:ea typeface="可画标题黑-繁"/>
              <a:cs typeface="可画标题黑-繁"/>
              <a:sym typeface="可画标题黑-繁"/>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22786" y="0"/>
                  </a:moveTo>
                  <a:lnTo>
                    <a:pt x="4451531" y="0"/>
                  </a:lnTo>
                  <a:cubicBezTo>
                    <a:pt x="4464115" y="0"/>
                    <a:pt x="4474317" y="10202"/>
                    <a:pt x="4474317" y="22786"/>
                  </a:cubicBezTo>
                  <a:lnTo>
                    <a:pt x="4474317" y="2443395"/>
                  </a:lnTo>
                  <a:cubicBezTo>
                    <a:pt x="4474317" y="2455979"/>
                    <a:pt x="4464115" y="2466180"/>
                    <a:pt x="4451531" y="2466180"/>
                  </a:cubicBezTo>
                  <a:lnTo>
                    <a:pt x="22786" y="2466180"/>
                  </a:lnTo>
                  <a:cubicBezTo>
                    <a:pt x="10202" y="2466180"/>
                    <a:pt x="0" y="2455979"/>
                    <a:pt x="0" y="2443395"/>
                  </a:cubicBezTo>
                  <a:lnTo>
                    <a:pt x="0" y="22786"/>
                  </a:lnTo>
                  <a:cubicBezTo>
                    <a:pt x="0" y="10202"/>
                    <a:pt x="10202" y="0"/>
                    <a:pt x="22786"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algn="ctr">
                <a:lnSpc>
                  <a:spcPts val="3051"/>
                </a:lnSpc>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INSERT-Inventory </a:t>
            </a:r>
          </a:p>
        </p:txBody>
      </p:sp>
      <p:pic>
        <p:nvPicPr>
          <p:cNvPr id="8" name="圖片 7" descr="一張含有 文字, 螢幕擷取畫面, 單色 的圖片&#10;&#10;AI 產生的內容可能不正確。">
            <a:extLst>
              <a:ext uri="{FF2B5EF4-FFF2-40B4-BE49-F238E27FC236}">
                <a16:creationId xmlns:a16="http://schemas.microsoft.com/office/drawing/2014/main" id="{C25AC199-061E-C358-EC5D-92A61450F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98322"/>
            <a:ext cx="12447691" cy="759309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283035" y="3280915"/>
            <a:ext cx="9721929" cy="2706998"/>
            <a:chOff x="0" y="0"/>
            <a:chExt cx="12962572" cy="3609330"/>
          </a:xfrm>
        </p:grpSpPr>
        <p:sp>
          <p:nvSpPr>
            <p:cNvPr id="16" name="TextBox 16"/>
            <p:cNvSpPr txBox="1"/>
            <p:nvPr/>
          </p:nvSpPr>
          <p:spPr>
            <a:xfrm>
              <a:off x="0" y="642820"/>
              <a:ext cx="12962572" cy="2966511"/>
            </a:xfrm>
            <a:prstGeom prst="rect">
              <a:avLst/>
            </a:prstGeom>
          </p:spPr>
          <p:txBody>
            <a:bodyPr lIns="0" tIns="0" rIns="0" bIns="0" rtlCol="0" anchor="t">
              <a:spAutoFit/>
            </a:bodyPr>
            <a:lstStyle/>
            <a:p>
              <a:pPr algn="ctr">
                <a:lnSpc>
                  <a:spcPts val="16164"/>
                </a:lnSpc>
              </a:pPr>
              <a:r>
                <a:rPr lang="en-US" sz="16164" spc="-889">
                  <a:solidFill>
                    <a:srgbClr val="097D4C"/>
                  </a:solidFill>
                  <a:latin typeface="可画悦酷黑体-繁"/>
                  <a:ea typeface="可画悦酷黑体-繁"/>
                  <a:cs typeface="可画悦酷黑体-繁"/>
                  <a:sym typeface="可画悦酷黑体-繁"/>
                </a:rPr>
                <a:t>View</a:t>
              </a:r>
            </a:p>
          </p:txBody>
        </p:sp>
        <p:sp>
          <p:nvSpPr>
            <p:cNvPr id="17" name="Freeform 17"/>
            <p:cNvSpPr/>
            <p:nvPr/>
          </p:nvSpPr>
          <p:spPr>
            <a:xfrm flipH="1">
              <a:off x="11671814" y="0"/>
              <a:ext cx="635303" cy="633715"/>
            </a:xfrm>
            <a:custGeom>
              <a:avLst/>
              <a:gdLst/>
              <a:ahLst/>
              <a:cxnLst/>
              <a:rect l="l" t="t" r="r" b="b"/>
              <a:pathLst>
                <a:path w="635303" h="633715">
                  <a:moveTo>
                    <a:pt x="635303" y="0"/>
                  </a:moveTo>
                  <a:lnTo>
                    <a:pt x="0" y="0"/>
                  </a:lnTo>
                  <a:lnTo>
                    <a:pt x="0" y="633715"/>
                  </a:lnTo>
                  <a:lnTo>
                    <a:pt x="635303" y="633715"/>
                  </a:lnTo>
                  <a:lnTo>
                    <a:pt x="63530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graphicFrame>
        <p:nvGraphicFramePr>
          <p:cNvPr id="5" name="Table 5"/>
          <p:cNvGraphicFramePr>
            <a:graphicFrameLocks noGrp="1"/>
          </p:cNvGraphicFramePr>
          <p:nvPr/>
        </p:nvGraphicFramePr>
        <p:xfrm>
          <a:off x="1696592" y="1728787"/>
          <a:ext cx="5368781" cy="8531860"/>
        </p:xfrm>
        <a:graphic>
          <a:graphicData uri="http://schemas.openxmlformats.org/drawingml/2006/table">
            <a:tbl>
              <a:tblPr/>
              <a:tblGrid>
                <a:gridCol w="5368781">
                  <a:extLst>
                    <a:ext uri="{9D8B030D-6E8A-4147-A177-3AD203B41FA5}">
                      <a16:colId xmlns:a16="http://schemas.microsoft.com/office/drawing/2014/main" val="20000"/>
                    </a:ext>
                  </a:extLst>
                </a:gridCol>
              </a:tblGrid>
              <a:tr h="7529512">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CREATE VIEW  Low_Stock_Alert AS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SELECT </a:t>
                      </a:r>
                    </a:p>
                    <a:p>
                      <a:pPr algn="just">
                        <a:lnSpc>
                          <a:spcPts val="2800"/>
                        </a:lnSpc>
                      </a:pPr>
                      <a:r>
                        <a:rPr lang="en-US" sz="2000">
                          <a:solidFill>
                            <a:srgbClr val="097D4C"/>
                          </a:solidFill>
                          <a:latin typeface="可画标题黑-繁"/>
                          <a:ea typeface="可画标题黑-繁"/>
                          <a:cs typeface="可画标题黑-繁"/>
                          <a:sym typeface="可画标题黑-繁"/>
                        </a:rPr>
                        <a:t>    i.item_name AS 物品名稱,</a:t>
                      </a:r>
                    </a:p>
                    <a:p>
                      <a:pPr algn="just">
                        <a:lnSpc>
                          <a:spcPts val="2800"/>
                        </a:lnSpc>
                      </a:pPr>
                      <a:r>
                        <a:rPr lang="en-US" sz="2000">
                          <a:solidFill>
                            <a:srgbClr val="097D4C"/>
                          </a:solidFill>
                          <a:latin typeface="可画标题黑-繁"/>
                          <a:ea typeface="可画标题黑-繁"/>
                          <a:cs typeface="可画标题黑-繁"/>
                          <a:sym typeface="可画标题黑-繁"/>
                        </a:rPr>
                        <a:t>    i.stock_quantity AS 當前庫存,</a:t>
                      </a:r>
                    </a:p>
                    <a:p>
                      <a:pPr algn="just">
                        <a:lnSpc>
                          <a:spcPts val="2800"/>
                        </a:lnSpc>
                      </a:pPr>
                      <a:r>
                        <a:rPr lang="en-US" sz="2000">
                          <a:solidFill>
                            <a:srgbClr val="097D4C"/>
                          </a:solidFill>
                          <a:latin typeface="可画标题黑-繁"/>
                          <a:ea typeface="可画标题黑-繁"/>
                          <a:cs typeface="可画标题黑-繁"/>
                          <a:sym typeface="可画标题黑-繁"/>
                        </a:rPr>
                        <a:t>    s.supplier_name AS 供應商,</a:t>
                      </a:r>
                    </a:p>
                    <a:p>
                      <a:pPr algn="just">
                        <a:lnSpc>
                          <a:spcPts val="2800"/>
                        </a:lnSpc>
                      </a:pPr>
                      <a:r>
                        <a:rPr lang="en-US" sz="2000">
                          <a:solidFill>
                            <a:srgbClr val="097D4C"/>
                          </a:solidFill>
                          <a:latin typeface="可画标题黑-繁"/>
                          <a:ea typeface="可画标题黑-繁"/>
                          <a:cs typeface="可画标题黑-繁"/>
                          <a:sym typeface="可画标题黑-繁"/>
                        </a:rPr>
                        <a:t>    s.contact_info AS 聯絡方式,</a:t>
                      </a:r>
                    </a:p>
                    <a:p>
                      <a:pPr algn="just">
                        <a:lnSpc>
                          <a:spcPts val="2800"/>
                        </a:lnSpc>
                      </a:pPr>
                      <a:r>
                        <a:rPr lang="en-US" sz="2000">
                          <a:solidFill>
                            <a:srgbClr val="097D4C"/>
                          </a:solidFill>
                          <a:latin typeface="可画标题黑-繁"/>
                          <a:ea typeface="可画标题黑-繁"/>
                          <a:cs typeface="可画标题黑-繁"/>
                          <a:sym typeface="可画标题黑-繁"/>
                        </a:rPr>
                        <a:t>    s.address AS 供應商地址,</a:t>
                      </a:r>
                    </a:p>
                    <a:p>
                      <a:pPr algn="just">
                        <a:lnSpc>
                          <a:spcPts val="2800"/>
                        </a:lnSpc>
                      </a:pPr>
                      <a:r>
                        <a:rPr lang="en-US" sz="2000">
                          <a:solidFill>
                            <a:srgbClr val="097D4C"/>
                          </a:solidFill>
                          <a:latin typeface="可画标题黑-繁"/>
                          <a:ea typeface="可画标题黑-繁"/>
                          <a:cs typeface="可画标题黑-繁"/>
                          <a:sym typeface="可画标题黑-繁"/>
                        </a:rPr>
                        <a:t>    CASE </a:t>
                      </a:r>
                    </a:p>
                    <a:p>
                      <a:pPr algn="just">
                        <a:lnSpc>
                          <a:spcPts val="2800"/>
                        </a:lnSpc>
                      </a:pPr>
                      <a:r>
                        <a:rPr lang="en-US" sz="2000">
                          <a:solidFill>
                            <a:srgbClr val="097D4C"/>
                          </a:solidFill>
                          <a:latin typeface="可画标题黑-繁"/>
                          <a:ea typeface="可画标题黑-繁"/>
                          <a:cs typeface="可画标题黑-繁"/>
                          <a:sym typeface="可画标题黑-繁"/>
                        </a:rPr>
                        <a:t>        WHEN i.stock_quantity &lt; 10 THEN '緊急補貨'</a:t>
                      </a:r>
                    </a:p>
                    <a:p>
                      <a:pPr algn="just">
                        <a:lnSpc>
                          <a:spcPts val="2800"/>
                        </a:lnSpc>
                      </a:pPr>
                      <a:r>
                        <a:rPr lang="en-US" sz="2000">
                          <a:solidFill>
                            <a:srgbClr val="097D4C"/>
                          </a:solidFill>
                          <a:latin typeface="可画标题黑-繁"/>
                          <a:ea typeface="可画标题黑-繁"/>
                          <a:cs typeface="可画标题黑-繁"/>
                          <a:sym typeface="可画标题黑-繁"/>
                        </a:rPr>
                        <a:t>        WHEN i.stock_quantity &lt; 20 THEN '需要補貨'</a:t>
                      </a:r>
                    </a:p>
                    <a:p>
                      <a:pPr algn="just">
                        <a:lnSpc>
                          <a:spcPts val="2800"/>
                        </a:lnSpc>
                      </a:pPr>
                      <a:r>
                        <a:rPr lang="en-US" sz="2000">
                          <a:solidFill>
                            <a:srgbClr val="097D4C"/>
                          </a:solidFill>
                          <a:latin typeface="可画标题黑-繁"/>
                          <a:ea typeface="可画标题黑-繁"/>
                          <a:cs typeface="可画标题黑-繁"/>
                          <a:sym typeface="可画标题黑-繁"/>
                        </a:rPr>
                        <a:t>        ELSE '庫存充足'</a:t>
                      </a:r>
                    </a:p>
                    <a:p>
                      <a:pPr algn="just">
                        <a:lnSpc>
                          <a:spcPts val="2800"/>
                        </a:lnSpc>
                      </a:pPr>
                      <a:r>
                        <a:rPr lang="en-US" sz="2000">
                          <a:solidFill>
                            <a:srgbClr val="097D4C"/>
                          </a:solidFill>
                          <a:latin typeface="可画标题黑-繁"/>
                          <a:ea typeface="可画标题黑-繁"/>
                          <a:cs typeface="可画标题黑-繁"/>
                          <a:sym typeface="可画标题黑-繁"/>
                        </a:rPr>
                        <a:t>    END AS 庫存狀態</a:t>
                      </a:r>
                    </a:p>
                    <a:p>
                      <a:pPr algn="just">
                        <a:lnSpc>
                          <a:spcPts val="2800"/>
                        </a:lnSpc>
                      </a:pPr>
                      <a:r>
                        <a:rPr lang="en-US" sz="2000">
                          <a:solidFill>
                            <a:srgbClr val="097D4C"/>
                          </a:solidFill>
                          <a:latin typeface="可画标题黑-繁"/>
                          <a:ea typeface="可画标题黑-繁"/>
                          <a:cs typeface="可画标题黑-繁"/>
                          <a:sym typeface="可画标题黑-繁"/>
                        </a:rPr>
                        <a:t>FROM </a:t>
                      </a:r>
                    </a:p>
                    <a:p>
                      <a:pPr algn="just">
                        <a:lnSpc>
                          <a:spcPts val="2800"/>
                        </a:lnSpc>
                      </a:pPr>
                      <a:r>
                        <a:rPr lang="en-US" sz="2000">
                          <a:solidFill>
                            <a:srgbClr val="097D4C"/>
                          </a:solidFill>
                          <a:latin typeface="可画标题黑-繁"/>
                          <a:ea typeface="可画标题黑-繁"/>
                          <a:cs typeface="可画标题黑-繁"/>
                          <a:sym typeface="可画标题黑-繁"/>
                        </a:rPr>
                        <a:t>    Inventory i</a:t>
                      </a:r>
                    </a:p>
                    <a:p>
                      <a:pPr algn="just">
                        <a:lnSpc>
                          <a:spcPts val="2800"/>
                        </a:lnSpc>
                      </a:pPr>
                      <a:r>
                        <a:rPr lang="en-US" sz="2000">
                          <a:solidFill>
                            <a:srgbClr val="097D4C"/>
                          </a:solidFill>
                          <a:latin typeface="可画标题黑-繁"/>
                          <a:ea typeface="可画标题黑-繁"/>
                          <a:cs typeface="可画标题黑-繁"/>
                          <a:sym typeface="可画标题黑-繁"/>
                        </a:rPr>
                        <a:t>JOIN </a:t>
                      </a:r>
                    </a:p>
                    <a:p>
                      <a:pPr algn="just">
                        <a:lnSpc>
                          <a:spcPts val="2800"/>
                        </a:lnSpc>
                      </a:pPr>
                      <a:r>
                        <a:rPr lang="en-US" sz="2000">
                          <a:solidFill>
                            <a:srgbClr val="097D4C"/>
                          </a:solidFill>
                          <a:latin typeface="可画标题黑-繁"/>
                          <a:ea typeface="可画标题黑-繁"/>
                          <a:cs typeface="可画标题黑-繁"/>
                          <a:sym typeface="可画标题黑-繁"/>
                        </a:rPr>
                        <a:t>    Suppliers s ON i.supplier_id = s.supplier_id</a:t>
                      </a:r>
                    </a:p>
                    <a:p>
                      <a:pPr algn="just">
                        <a:lnSpc>
                          <a:spcPts val="2800"/>
                        </a:lnSpc>
                      </a:pPr>
                      <a:r>
                        <a:rPr lang="en-US" sz="2000">
                          <a:solidFill>
                            <a:srgbClr val="097D4C"/>
                          </a:solidFill>
                          <a:latin typeface="可画标题黑-繁"/>
                          <a:ea typeface="可画标题黑-繁"/>
                          <a:cs typeface="可画标题黑-繁"/>
                          <a:sym typeface="可画标题黑-繁"/>
                        </a:rPr>
                        <a:t>WHERE </a:t>
                      </a:r>
                    </a:p>
                    <a:p>
                      <a:pPr algn="just">
                        <a:lnSpc>
                          <a:spcPts val="2800"/>
                        </a:lnSpc>
                      </a:pPr>
                      <a:r>
                        <a:rPr lang="en-US" sz="2000">
                          <a:solidFill>
                            <a:srgbClr val="097D4C"/>
                          </a:solidFill>
                          <a:latin typeface="可画标题黑-繁"/>
                          <a:ea typeface="可画标题黑-繁"/>
                          <a:cs typeface="可画标题黑-繁"/>
                          <a:sym typeface="可画标题黑-繁"/>
                        </a:rPr>
                        <a:t>    i.stock_quantity &lt; 20</a:t>
                      </a:r>
                    </a:p>
                    <a:p>
                      <a:pPr algn="just">
                        <a:lnSpc>
                          <a:spcPts val="2800"/>
                        </a:lnSpc>
                      </a:pPr>
                      <a:r>
                        <a:rPr lang="en-US" sz="2000">
                          <a:solidFill>
                            <a:srgbClr val="097D4C"/>
                          </a:solidFill>
                          <a:latin typeface="可画标题黑-繁"/>
                          <a:ea typeface="可画标题黑-繁"/>
                          <a:cs typeface="可画标题黑-繁"/>
                          <a:sym typeface="可画标题黑-繁"/>
                        </a:rPr>
                        <a:t>ORDER BY </a:t>
                      </a:r>
                    </a:p>
                    <a:p>
                      <a:pPr algn="just">
                        <a:lnSpc>
                          <a:spcPts val="2800"/>
                        </a:lnSpc>
                      </a:pPr>
                      <a:r>
                        <a:rPr lang="en-US" sz="2000">
                          <a:solidFill>
                            <a:srgbClr val="097D4C"/>
                          </a:solidFill>
                          <a:latin typeface="可画标题黑-繁"/>
                          <a:ea typeface="可画标题黑-繁"/>
                          <a:cs typeface="可画标题黑-繁"/>
                          <a:sym typeface="可画标题黑-繁"/>
                        </a:rPr>
                        <a:t>    i.stock_quantity ASC;</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Freeform 6"/>
          <p:cNvSpPr/>
          <p:nvPr/>
        </p:nvSpPr>
        <p:spPr>
          <a:xfrm>
            <a:off x="5598425" y="7760635"/>
            <a:ext cx="12145611" cy="2064754"/>
          </a:xfrm>
          <a:custGeom>
            <a:avLst/>
            <a:gdLst/>
            <a:ahLst/>
            <a:cxnLst/>
            <a:rect l="l" t="t" r="r" b="b"/>
            <a:pathLst>
              <a:path w="12145611" h="2064754">
                <a:moveTo>
                  <a:pt x="0" y="0"/>
                </a:moveTo>
                <a:lnTo>
                  <a:pt x="12145611" y="0"/>
                </a:lnTo>
                <a:lnTo>
                  <a:pt x="12145611" y="2064754"/>
                </a:lnTo>
                <a:lnTo>
                  <a:pt x="0" y="2064754"/>
                </a:lnTo>
                <a:lnTo>
                  <a:pt x="0" y="0"/>
                </a:lnTo>
                <a:close/>
              </a:path>
            </a:pathLst>
          </a:custGeom>
          <a:blipFill>
            <a:blip r:embed="rId2"/>
            <a:stretch>
              <a:fillRect/>
            </a:stretch>
          </a:blipFill>
        </p:spPr>
        <p:txBody>
          <a:bodyPr/>
          <a:lstStyle/>
          <a:p>
            <a:endParaRPr lang="zh-TW" altLang="en-US"/>
          </a:p>
        </p:txBody>
      </p:sp>
      <p:sp>
        <p:nvSpPr>
          <p:cNvPr id="7" name="TextBox 7"/>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View-庫存預警</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View-今日訂單總覽</a:t>
            </a:r>
          </a:p>
        </p:txBody>
      </p:sp>
      <p:graphicFrame>
        <p:nvGraphicFramePr>
          <p:cNvPr id="6" name="Table 6"/>
          <p:cNvGraphicFramePr>
            <a:graphicFrameLocks noGrp="1"/>
          </p:cNvGraphicFramePr>
          <p:nvPr>
            <p:extLst>
              <p:ext uri="{D42A27DB-BD31-4B8C-83A1-F6EECF244321}">
                <p14:modId xmlns:p14="http://schemas.microsoft.com/office/powerpoint/2010/main" val="1296649313"/>
              </p:ext>
            </p:extLst>
          </p:nvPr>
        </p:nvGraphicFramePr>
        <p:xfrm>
          <a:off x="1857831" y="1691906"/>
          <a:ext cx="5368781" cy="6824663"/>
        </p:xfrm>
        <a:graphic>
          <a:graphicData uri="http://schemas.openxmlformats.org/drawingml/2006/table">
            <a:tbl>
              <a:tblPr/>
              <a:tblGrid>
                <a:gridCol w="5368781">
                  <a:extLst>
                    <a:ext uri="{9D8B030D-6E8A-4147-A177-3AD203B41FA5}">
                      <a16:colId xmlns:a16="http://schemas.microsoft.com/office/drawing/2014/main" val="20000"/>
                    </a:ext>
                  </a:extLst>
                </a:gridCol>
              </a:tblGrid>
              <a:tr h="6824663">
                <a:tc>
                  <a:txBody>
                    <a:bodyPr/>
                    <a:lstStyle/>
                    <a:p>
                      <a:pPr algn="just">
                        <a:lnSpc>
                          <a:spcPts val="2800"/>
                        </a:lnSpc>
                        <a:defRPr/>
                      </a:pPr>
                      <a:r>
                        <a:rPr lang="en-US" sz="2000" dirty="0">
                          <a:solidFill>
                            <a:srgbClr val="097D4C"/>
                          </a:solidFill>
                          <a:latin typeface="可画标题黑-繁"/>
                          <a:ea typeface="可画标题黑-繁"/>
                          <a:cs typeface="可画标题黑-繁"/>
                          <a:sym typeface="可画标题黑-繁"/>
                        </a:rPr>
                        <a:t>CREATE VIEW </a:t>
                      </a:r>
                      <a:r>
                        <a:rPr lang="en-US" sz="2000" dirty="0" err="1">
                          <a:solidFill>
                            <a:srgbClr val="097D4C"/>
                          </a:solidFill>
                          <a:latin typeface="可画标题黑-繁"/>
                          <a:ea typeface="可画标题黑-繁"/>
                          <a:cs typeface="可画标题黑-繁"/>
                          <a:sym typeface="可画标题黑-繁"/>
                        </a:rPr>
                        <a:t>Today_Orders_Summary</a:t>
                      </a:r>
                      <a:r>
                        <a:rPr lang="en-US" sz="2000" dirty="0">
                          <a:solidFill>
                            <a:srgbClr val="097D4C"/>
                          </a:solidFill>
                          <a:latin typeface="可画标题黑-繁"/>
                          <a:ea typeface="可画标题黑-繁"/>
                          <a:cs typeface="可画标题黑-繁"/>
                          <a:sym typeface="可画标题黑-繁"/>
                        </a:rPr>
                        <a:t> AS</a:t>
                      </a:r>
                      <a:endParaRPr lang="en-US" sz="1100" dirty="0"/>
                    </a:p>
                    <a:p>
                      <a:pPr algn="just">
                        <a:lnSpc>
                          <a:spcPts val="2800"/>
                        </a:lnSpc>
                      </a:pPr>
                      <a:r>
                        <a:rPr lang="en-US" sz="2000" dirty="0">
                          <a:solidFill>
                            <a:srgbClr val="097D4C"/>
                          </a:solidFill>
                          <a:latin typeface="可画标题黑-繁"/>
                          <a:ea typeface="可画标题黑-繁"/>
                          <a:cs typeface="可画标题黑-繁"/>
                          <a:sym typeface="可画标题黑-繁"/>
                        </a:rPr>
                        <a:t>SELECT </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o.order_id</a:t>
                      </a:r>
                      <a:r>
                        <a:rPr lang="en-US" sz="2000" dirty="0">
                          <a:solidFill>
                            <a:srgbClr val="097D4C"/>
                          </a:solidFill>
                          <a:latin typeface="可画标题黑-繁"/>
                          <a:ea typeface="可画标题黑-繁"/>
                          <a:cs typeface="可画标题黑-繁"/>
                          <a:sym typeface="可画标题黑-繁"/>
                        </a:rPr>
                        <a:t> AS </a:t>
                      </a:r>
                      <a:r>
                        <a:rPr lang="en-US" sz="2000" dirty="0" err="1">
                          <a:solidFill>
                            <a:srgbClr val="097D4C"/>
                          </a:solidFill>
                          <a:latin typeface="可画标题黑-繁"/>
                          <a:ea typeface="可画标题黑-繁"/>
                          <a:cs typeface="可画标题黑-繁"/>
                          <a:sym typeface="可画标题黑-繁"/>
                        </a:rPr>
                        <a:t>訂單編號</a:t>
                      </a:r>
                      <a:r>
                        <a:rPr lang="en-US" sz="2000" dirty="0">
                          <a:solidFill>
                            <a:srgbClr val="097D4C"/>
                          </a:solidFill>
                          <a:latin typeface="可画标题黑-繁"/>
                          <a:ea typeface="可画标题黑-繁"/>
                          <a:cs typeface="可画标题黑-繁"/>
                          <a:sym typeface="可画标题黑-繁"/>
                        </a:rPr>
                        <a:t>,</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t.table_number</a:t>
                      </a:r>
                      <a:r>
                        <a:rPr lang="en-US" sz="2000" dirty="0">
                          <a:solidFill>
                            <a:srgbClr val="097D4C"/>
                          </a:solidFill>
                          <a:latin typeface="可画标题黑-繁"/>
                          <a:ea typeface="可画标题黑-繁"/>
                          <a:cs typeface="可画标题黑-繁"/>
                          <a:sym typeface="可画标题黑-繁"/>
                        </a:rPr>
                        <a:t> AS </a:t>
                      </a:r>
                      <a:r>
                        <a:rPr lang="en-US" sz="2000" dirty="0" err="1">
                          <a:solidFill>
                            <a:srgbClr val="097D4C"/>
                          </a:solidFill>
                          <a:latin typeface="可画标题黑-繁"/>
                          <a:ea typeface="可画标题黑-繁"/>
                          <a:cs typeface="可画标题黑-繁"/>
                          <a:sym typeface="可画标题黑-繁"/>
                        </a:rPr>
                        <a:t>桌號</a:t>
                      </a:r>
                      <a:r>
                        <a:rPr lang="en-US" sz="2000" dirty="0">
                          <a:solidFill>
                            <a:srgbClr val="097D4C"/>
                          </a:solidFill>
                          <a:latin typeface="可画标题黑-繁"/>
                          <a:ea typeface="可画标题黑-繁"/>
                          <a:cs typeface="可画标题黑-繁"/>
                          <a:sym typeface="可画标题黑-繁"/>
                        </a:rPr>
                        <a:t>,</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o.total_price</a:t>
                      </a:r>
                      <a:r>
                        <a:rPr lang="en-US" sz="2000" dirty="0">
                          <a:solidFill>
                            <a:srgbClr val="097D4C"/>
                          </a:solidFill>
                          <a:latin typeface="可画标题黑-繁"/>
                          <a:ea typeface="可画标题黑-繁"/>
                          <a:cs typeface="可画标题黑-繁"/>
                          <a:sym typeface="可画标题黑-繁"/>
                        </a:rPr>
                        <a:t> AS </a:t>
                      </a:r>
                      <a:r>
                        <a:rPr lang="en-US" sz="2000" dirty="0" err="1">
                          <a:solidFill>
                            <a:srgbClr val="097D4C"/>
                          </a:solidFill>
                          <a:latin typeface="可画标题黑-繁"/>
                          <a:ea typeface="可画标题黑-繁"/>
                          <a:cs typeface="可画标题黑-繁"/>
                          <a:sym typeface="可画标题黑-繁"/>
                        </a:rPr>
                        <a:t>總金額</a:t>
                      </a:r>
                      <a:r>
                        <a:rPr lang="en-US" sz="2000" dirty="0">
                          <a:solidFill>
                            <a:srgbClr val="097D4C"/>
                          </a:solidFill>
                          <a:latin typeface="可画标题黑-繁"/>
                          <a:ea typeface="可画标题黑-繁"/>
                          <a:cs typeface="可画标题黑-繁"/>
                          <a:sym typeface="可画标题黑-繁"/>
                        </a:rPr>
                        <a:t>,</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o.order_time</a:t>
                      </a:r>
                      <a:r>
                        <a:rPr lang="en-US" sz="2000" dirty="0">
                          <a:solidFill>
                            <a:srgbClr val="097D4C"/>
                          </a:solidFill>
                          <a:latin typeface="可画标题黑-繁"/>
                          <a:ea typeface="可画标题黑-繁"/>
                          <a:cs typeface="可画标题黑-繁"/>
                          <a:sym typeface="可画标题黑-繁"/>
                        </a:rPr>
                        <a:t> AS </a:t>
                      </a:r>
                      <a:r>
                        <a:rPr lang="en-US" sz="2000" dirty="0" err="1">
                          <a:solidFill>
                            <a:srgbClr val="097D4C"/>
                          </a:solidFill>
                          <a:latin typeface="可画标题黑-繁"/>
                          <a:ea typeface="可画标题黑-繁"/>
                          <a:cs typeface="可画标题黑-繁"/>
                          <a:sym typeface="可画标题黑-繁"/>
                        </a:rPr>
                        <a:t>下單時間</a:t>
                      </a:r>
                      <a:endParaRPr lang="en-US" sz="2000" dirty="0">
                        <a:solidFill>
                          <a:srgbClr val="097D4C"/>
                        </a:solidFill>
                        <a:latin typeface="可画标题黑-繁"/>
                        <a:ea typeface="可画标题黑-繁"/>
                        <a:cs typeface="可画标题黑-繁"/>
                        <a:sym typeface="可画标题黑-繁"/>
                      </a:endParaRPr>
                    </a:p>
                    <a:p>
                      <a:pPr algn="just">
                        <a:lnSpc>
                          <a:spcPts val="2800"/>
                        </a:lnSpc>
                      </a:pPr>
                      <a:r>
                        <a:rPr lang="en-US" sz="2000" dirty="0">
                          <a:solidFill>
                            <a:srgbClr val="097D4C"/>
                          </a:solidFill>
                          <a:latin typeface="可画标题黑-繁"/>
                          <a:ea typeface="可画标题黑-繁"/>
                          <a:cs typeface="可画标题黑-繁"/>
                          <a:sym typeface="可画标题黑-繁"/>
                        </a:rPr>
                        <a:t>FROM </a:t>
                      </a:r>
                    </a:p>
                    <a:p>
                      <a:pPr algn="just">
                        <a:lnSpc>
                          <a:spcPts val="2800"/>
                        </a:lnSpc>
                      </a:pPr>
                      <a:r>
                        <a:rPr lang="en-US" sz="2000" dirty="0">
                          <a:solidFill>
                            <a:srgbClr val="097D4C"/>
                          </a:solidFill>
                          <a:latin typeface="可画标题黑-繁"/>
                          <a:ea typeface="可画标题黑-繁"/>
                          <a:cs typeface="可画标题黑-繁"/>
                          <a:sym typeface="可画标题黑-繁"/>
                        </a:rPr>
                        <a:t>    Orders o</a:t>
                      </a:r>
                    </a:p>
                    <a:p>
                      <a:pPr algn="just">
                        <a:lnSpc>
                          <a:spcPts val="2800"/>
                        </a:lnSpc>
                      </a:pPr>
                      <a:r>
                        <a:rPr lang="en-US" sz="2000" dirty="0">
                          <a:solidFill>
                            <a:srgbClr val="097D4C"/>
                          </a:solidFill>
                          <a:latin typeface="可画标题黑-繁"/>
                          <a:ea typeface="可画标题黑-繁"/>
                          <a:cs typeface="可画标题黑-繁"/>
                          <a:sym typeface="可画标题黑-繁"/>
                        </a:rPr>
                        <a:t>JOIN </a:t>
                      </a:r>
                    </a:p>
                    <a:p>
                      <a:pPr algn="just">
                        <a:lnSpc>
                          <a:spcPts val="2800"/>
                        </a:lnSpc>
                      </a:pPr>
                      <a:r>
                        <a:rPr lang="en-US" sz="2000" dirty="0">
                          <a:solidFill>
                            <a:srgbClr val="097D4C"/>
                          </a:solidFill>
                          <a:latin typeface="可画标题黑-繁"/>
                          <a:ea typeface="可画标题黑-繁"/>
                          <a:cs typeface="可画标题黑-繁"/>
                          <a:sym typeface="可画标题黑-繁"/>
                        </a:rPr>
                        <a:t>    Tables t ON </a:t>
                      </a:r>
                      <a:r>
                        <a:rPr lang="en-US" sz="2000" dirty="0" err="1">
                          <a:solidFill>
                            <a:srgbClr val="097D4C"/>
                          </a:solidFill>
                          <a:latin typeface="可画标题黑-繁"/>
                          <a:ea typeface="可画标题黑-繁"/>
                          <a:cs typeface="可画标题黑-繁"/>
                          <a:sym typeface="可画标题黑-繁"/>
                        </a:rPr>
                        <a:t>o.table_id</a:t>
                      </a:r>
                      <a:r>
                        <a:rPr lang="en-US" sz="2000" dirty="0">
                          <a:solidFill>
                            <a:srgbClr val="097D4C"/>
                          </a:solidFill>
                          <a:latin typeface="可画标题黑-繁"/>
                          <a:ea typeface="可画标题黑-繁"/>
                          <a:cs typeface="可画标题黑-繁"/>
                          <a:sym typeface="可画标题黑-繁"/>
                        </a:rPr>
                        <a:t> = </a:t>
                      </a:r>
                      <a:r>
                        <a:rPr lang="en-US" sz="2000" dirty="0" err="1">
                          <a:solidFill>
                            <a:srgbClr val="097D4C"/>
                          </a:solidFill>
                          <a:latin typeface="可画标题黑-繁"/>
                          <a:ea typeface="可画标题黑-繁"/>
                          <a:cs typeface="可画标题黑-繁"/>
                          <a:sym typeface="可画标题黑-繁"/>
                        </a:rPr>
                        <a:t>t.table_id</a:t>
                      </a:r>
                      <a:endParaRPr lang="en-US" sz="2000" dirty="0">
                        <a:solidFill>
                          <a:srgbClr val="097D4C"/>
                        </a:solidFill>
                        <a:latin typeface="可画标题黑-繁"/>
                        <a:ea typeface="可画标题黑-繁"/>
                        <a:cs typeface="可画标题黑-繁"/>
                        <a:sym typeface="可画标题黑-繁"/>
                      </a:endParaRPr>
                    </a:p>
                    <a:p>
                      <a:pPr algn="just">
                        <a:lnSpc>
                          <a:spcPts val="2800"/>
                        </a:lnSpc>
                      </a:pPr>
                      <a:r>
                        <a:rPr lang="en-US" sz="2000" dirty="0">
                          <a:solidFill>
                            <a:srgbClr val="097D4C"/>
                          </a:solidFill>
                          <a:latin typeface="可画标题黑-繁"/>
                          <a:ea typeface="可画标题黑-繁"/>
                          <a:cs typeface="可画标题黑-繁"/>
                          <a:sym typeface="可画标题黑-繁"/>
                        </a:rPr>
                        <a:t>WHERE </a:t>
                      </a:r>
                    </a:p>
                    <a:p>
                      <a:pPr algn="just">
                        <a:lnSpc>
                          <a:spcPts val="2800"/>
                        </a:lnSpc>
                      </a:pPr>
                      <a:r>
                        <a:rPr lang="en-US" sz="2000" dirty="0">
                          <a:solidFill>
                            <a:srgbClr val="097D4C"/>
                          </a:solidFill>
                          <a:latin typeface="可画标题黑-繁"/>
                          <a:ea typeface="可画标题黑-繁"/>
                          <a:cs typeface="可画标题黑-繁"/>
                          <a:sym typeface="可画标题黑-繁"/>
                        </a:rPr>
                        <a:t>    DATE(</a:t>
                      </a:r>
                      <a:r>
                        <a:rPr lang="en-US" sz="2000" dirty="0" err="1">
                          <a:solidFill>
                            <a:srgbClr val="097D4C"/>
                          </a:solidFill>
                          <a:latin typeface="可画标题黑-繁"/>
                          <a:ea typeface="可画标题黑-繁"/>
                          <a:cs typeface="可画标题黑-繁"/>
                          <a:sym typeface="可画标题黑-繁"/>
                        </a:rPr>
                        <a:t>o.order_time</a:t>
                      </a:r>
                      <a:r>
                        <a:rPr lang="en-US" sz="2000" dirty="0">
                          <a:solidFill>
                            <a:srgbClr val="097D4C"/>
                          </a:solidFill>
                          <a:latin typeface="可画标题黑-繁"/>
                          <a:ea typeface="可画标题黑-繁"/>
                          <a:cs typeface="可画标题黑-繁"/>
                          <a:sym typeface="可画标题黑-繁"/>
                        </a:rPr>
                        <a:t>) = CURDATE()</a:t>
                      </a:r>
                    </a:p>
                    <a:p>
                      <a:pPr algn="just">
                        <a:lnSpc>
                          <a:spcPts val="2800"/>
                        </a:lnSpc>
                      </a:pPr>
                      <a:r>
                        <a:rPr lang="en-US" sz="2000" dirty="0">
                          <a:solidFill>
                            <a:srgbClr val="097D4C"/>
                          </a:solidFill>
                          <a:latin typeface="可画标题黑-繁"/>
                          <a:ea typeface="可画标题黑-繁"/>
                          <a:cs typeface="可画标题黑-繁"/>
                          <a:sym typeface="可画标题黑-繁"/>
                        </a:rPr>
                        <a:t>GROUP BY </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o.order_id</a:t>
                      </a:r>
                      <a:endParaRPr lang="en-US" sz="2000" dirty="0">
                        <a:solidFill>
                          <a:srgbClr val="097D4C"/>
                        </a:solidFill>
                        <a:latin typeface="可画标题黑-繁"/>
                        <a:ea typeface="可画标题黑-繁"/>
                        <a:cs typeface="可画标题黑-繁"/>
                        <a:sym typeface="可画标题黑-繁"/>
                      </a:endParaRPr>
                    </a:p>
                    <a:p>
                      <a:pPr algn="just">
                        <a:lnSpc>
                          <a:spcPts val="2800"/>
                        </a:lnSpc>
                      </a:pPr>
                      <a:r>
                        <a:rPr lang="en-US" sz="2000" dirty="0">
                          <a:solidFill>
                            <a:srgbClr val="097D4C"/>
                          </a:solidFill>
                          <a:latin typeface="可画标题黑-繁"/>
                          <a:ea typeface="可画标题黑-繁"/>
                          <a:cs typeface="可画标题黑-繁"/>
                          <a:sym typeface="可画标题黑-繁"/>
                        </a:rPr>
                        <a:t>ORDER BY </a:t>
                      </a:r>
                    </a:p>
                    <a:p>
                      <a:pPr algn="just">
                        <a:lnSpc>
                          <a:spcPts val="2800"/>
                        </a:lnSpc>
                      </a:pPr>
                      <a:r>
                        <a:rPr lang="en-US" sz="2000" dirty="0">
                          <a:solidFill>
                            <a:srgbClr val="097D4C"/>
                          </a:solidFill>
                          <a:latin typeface="可画标题黑-繁"/>
                          <a:ea typeface="可画标题黑-繁"/>
                          <a:cs typeface="可画标题黑-繁"/>
                          <a:sym typeface="可画标题黑-繁"/>
                        </a:rPr>
                        <a:t>    </a:t>
                      </a:r>
                      <a:r>
                        <a:rPr lang="en-US" sz="2000" dirty="0" err="1">
                          <a:solidFill>
                            <a:srgbClr val="097D4C"/>
                          </a:solidFill>
                          <a:latin typeface="可画标题黑-繁"/>
                          <a:ea typeface="可画标题黑-繁"/>
                          <a:cs typeface="可画标题黑-繁"/>
                          <a:sym typeface="可画标题黑-繁"/>
                        </a:rPr>
                        <a:t>o.order_id</a:t>
                      </a:r>
                      <a:r>
                        <a:rPr lang="en-US" sz="2000" dirty="0">
                          <a:solidFill>
                            <a:srgbClr val="097D4C"/>
                          </a:solidFill>
                          <a:latin typeface="可画标题黑-繁"/>
                          <a:ea typeface="可画标题黑-繁"/>
                          <a:cs typeface="可画标题黑-繁"/>
                          <a:sym typeface="可画标题黑-繁"/>
                        </a:rPr>
                        <a:t> ASC;</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7281939" y="6908520"/>
            <a:ext cx="10356272" cy="2817372"/>
          </a:xfrm>
          <a:custGeom>
            <a:avLst/>
            <a:gdLst/>
            <a:ahLst/>
            <a:cxnLst/>
            <a:rect l="l" t="t" r="r" b="b"/>
            <a:pathLst>
              <a:path w="10356272" h="2817372">
                <a:moveTo>
                  <a:pt x="0" y="0"/>
                </a:moveTo>
                <a:lnTo>
                  <a:pt x="10356272" y="0"/>
                </a:lnTo>
                <a:lnTo>
                  <a:pt x="10356272" y="2817372"/>
                </a:lnTo>
                <a:lnTo>
                  <a:pt x="0" y="2817372"/>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graphicFrame>
        <p:nvGraphicFramePr>
          <p:cNvPr id="5" name="Table 5"/>
          <p:cNvGraphicFramePr>
            <a:graphicFrameLocks noGrp="1"/>
          </p:cNvGraphicFramePr>
          <p:nvPr/>
        </p:nvGraphicFramePr>
        <p:xfrm>
          <a:off x="1277371" y="2252562"/>
          <a:ext cx="5368781" cy="11817391"/>
        </p:xfrm>
        <a:graphic>
          <a:graphicData uri="http://schemas.openxmlformats.org/drawingml/2006/table">
            <a:tbl>
              <a:tblPr/>
              <a:tblGrid>
                <a:gridCol w="5368781">
                  <a:extLst>
                    <a:ext uri="{9D8B030D-6E8A-4147-A177-3AD203B41FA5}">
                      <a16:colId xmlns:a16="http://schemas.microsoft.com/office/drawing/2014/main" val="20000"/>
                    </a:ext>
                  </a:extLst>
                </a:gridCol>
              </a:tblGrid>
              <a:tr h="5774731">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CREATE VIEW Menu AS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SELECT</a:t>
                      </a:r>
                    </a:p>
                    <a:p>
                      <a:pPr algn="just">
                        <a:lnSpc>
                          <a:spcPts val="2800"/>
                        </a:lnSpc>
                      </a:pPr>
                      <a:r>
                        <a:rPr lang="en-US" sz="2000">
                          <a:solidFill>
                            <a:srgbClr val="097D4C"/>
                          </a:solidFill>
                          <a:latin typeface="可画标题黑-繁"/>
                          <a:ea typeface="可画标题黑-繁"/>
                          <a:cs typeface="可画标题黑-繁"/>
                          <a:sym typeface="可画标题黑-繁"/>
                        </a:rPr>
                        <a:t>  mi.item_name,</a:t>
                      </a:r>
                    </a:p>
                    <a:p>
                      <a:pPr algn="just">
                        <a:lnSpc>
                          <a:spcPts val="2800"/>
                        </a:lnSpc>
                      </a:pPr>
                      <a:r>
                        <a:rPr lang="en-US" sz="2000">
                          <a:solidFill>
                            <a:srgbClr val="097D4C"/>
                          </a:solidFill>
                          <a:latin typeface="可画标题黑-繁"/>
                          <a:ea typeface="可画标题黑-繁"/>
                          <a:cs typeface="可画标题黑-繁"/>
                          <a:sym typeface="可画标题黑-繁"/>
                        </a:rPr>
                        <a:t>  mi.description,</a:t>
                      </a:r>
                    </a:p>
                    <a:p>
                      <a:pPr algn="just">
                        <a:lnSpc>
                          <a:spcPts val="2800"/>
                        </a:lnSpc>
                      </a:pPr>
                      <a:r>
                        <a:rPr lang="en-US" sz="2000">
                          <a:solidFill>
                            <a:srgbClr val="097D4C"/>
                          </a:solidFill>
                          <a:latin typeface="可画标题黑-繁"/>
                          <a:ea typeface="可画标题黑-繁"/>
                          <a:cs typeface="可画标题黑-繁"/>
                          <a:sym typeface="可画标题黑-繁"/>
                        </a:rPr>
                        <a:t>  mi.price,</a:t>
                      </a:r>
                    </a:p>
                    <a:p>
                      <a:pPr algn="just">
                        <a:lnSpc>
                          <a:spcPts val="2800"/>
                        </a:lnSpc>
                      </a:pPr>
                      <a:r>
                        <a:rPr lang="en-US" sz="2000">
                          <a:solidFill>
                            <a:srgbClr val="097D4C"/>
                          </a:solidFill>
                          <a:latin typeface="可画标题黑-繁"/>
                          <a:ea typeface="可画标题黑-繁"/>
                          <a:cs typeface="可画标题黑-繁"/>
                          <a:sym typeface="可画标题黑-繁"/>
                        </a:rPr>
                        <a:t>  mc.category_name</a:t>
                      </a:r>
                    </a:p>
                    <a:p>
                      <a:pPr algn="just">
                        <a:lnSpc>
                          <a:spcPts val="2800"/>
                        </a:lnSpc>
                      </a:pPr>
                      <a:r>
                        <a:rPr lang="en-US" sz="2000">
                          <a:solidFill>
                            <a:srgbClr val="097D4C"/>
                          </a:solidFill>
                          <a:latin typeface="可画标题黑-繁"/>
                          <a:ea typeface="可画标题黑-繁"/>
                          <a:cs typeface="可画标题黑-繁"/>
                          <a:sym typeface="可画标题黑-繁"/>
                        </a:rPr>
                        <a:t>FROM</a:t>
                      </a:r>
                    </a:p>
                    <a:p>
                      <a:pPr algn="just">
                        <a:lnSpc>
                          <a:spcPts val="2800"/>
                        </a:lnSpc>
                      </a:pPr>
                      <a:r>
                        <a:rPr lang="en-US" sz="2000">
                          <a:solidFill>
                            <a:srgbClr val="097D4C"/>
                          </a:solidFill>
                          <a:latin typeface="可画标题黑-繁"/>
                          <a:ea typeface="可画标题黑-繁"/>
                          <a:cs typeface="可画标题黑-繁"/>
                          <a:sym typeface="可画标题黑-繁"/>
                        </a:rPr>
                        <a:t>  Menu_Items mi</a:t>
                      </a:r>
                    </a:p>
                    <a:p>
                      <a:pPr algn="just">
                        <a:lnSpc>
                          <a:spcPts val="2800"/>
                        </a:lnSpc>
                      </a:pPr>
                      <a:r>
                        <a:rPr lang="en-US" sz="2000">
                          <a:solidFill>
                            <a:srgbClr val="097D4C"/>
                          </a:solidFill>
                          <a:latin typeface="可画标题黑-繁"/>
                          <a:ea typeface="可画标题黑-繁"/>
                          <a:cs typeface="可画标题黑-繁"/>
                          <a:sym typeface="可画标题黑-繁"/>
                        </a:rPr>
                        <a:t>JOIN</a:t>
                      </a:r>
                    </a:p>
                    <a:p>
                      <a:pPr algn="just">
                        <a:lnSpc>
                          <a:spcPts val="2800"/>
                        </a:lnSpc>
                      </a:pPr>
                      <a:r>
                        <a:rPr lang="en-US" sz="2000">
                          <a:solidFill>
                            <a:srgbClr val="097D4C"/>
                          </a:solidFill>
                          <a:latin typeface="可画标题黑-繁"/>
                          <a:ea typeface="可画标题黑-繁"/>
                          <a:cs typeface="可画标题黑-繁"/>
                          <a:sym typeface="可画标题黑-繁"/>
                        </a:rPr>
                        <a:t> Menu_Categories mc ON mi.category_id =              </a:t>
                      </a:r>
                    </a:p>
                    <a:p>
                      <a:pPr algn="just">
                        <a:lnSpc>
                          <a:spcPts val="2800"/>
                        </a:lnSpc>
                      </a:pPr>
                      <a:r>
                        <a:rPr lang="en-US" sz="2000">
                          <a:solidFill>
                            <a:srgbClr val="097D4C"/>
                          </a:solidFill>
                          <a:latin typeface="可画标题黑-繁"/>
                          <a:ea typeface="可画标题黑-繁"/>
                          <a:cs typeface="可画标题黑-繁"/>
                          <a:sym typeface="可画标题黑-繁"/>
                        </a:rPr>
                        <a:t>  mc.category_id</a:t>
                      </a:r>
                    </a:p>
                    <a:p>
                      <a:pPr algn="just">
                        <a:lnSpc>
                          <a:spcPts val="2800"/>
                        </a:lnSpc>
                      </a:pPr>
                      <a:r>
                        <a:rPr lang="en-US" sz="2000">
                          <a:solidFill>
                            <a:srgbClr val="097D4C"/>
                          </a:solidFill>
                          <a:latin typeface="可画标题黑-繁"/>
                          <a:ea typeface="可画标题黑-繁"/>
                          <a:cs typeface="可画标题黑-繁"/>
                          <a:sym typeface="可画标题黑-繁"/>
                        </a:rPr>
                        <a:t>WHERE</a:t>
                      </a:r>
                    </a:p>
                    <a:p>
                      <a:pPr algn="just">
                        <a:lnSpc>
                          <a:spcPts val="2800"/>
                        </a:lnSpc>
                      </a:pPr>
                      <a:r>
                        <a:rPr lang="en-US" sz="2000">
                          <a:solidFill>
                            <a:srgbClr val="097D4C"/>
                          </a:solidFill>
                          <a:latin typeface="可画标题黑-繁"/>
                          <a:ea typeface="可画标题黑-繁"/>
                          <a:cs typeface="可画标题黑-繁"/>
                          <a:sym typeface="可画标题黑-繁"/>
                        </a:rPr>
                        <a:t>  mi.availability = 'Available';</a:t>
                      </a:r>
                    </a:p>
                    <a:p>
                      <a:pPr algn="just">
                        <a:lnSpc>
                          <a:spcPts val="2800"/>
                        </a:lnSpc>
                      </a:pPr>
                      <a:endParaRPr lang="en-US" sz="2000">
                        <a:solidFill>
                          <a:srgbClr val="097D4C"/>
                        </a:solidFill>
                        <a:latin typeface="可画标题黑-繁"/>
                        <a:ea typeface="可画标题黑-繁"/>
                        <a:cs typeface="可画标题黑-繁"/>
                        <a:sym typeface="可画标题黑-繁"/>
                      </a:endParaRPr>
                    </a:p>
                    <a:p>
                      <a:pPr algn="just">
                        <a:lnSpc>
                          <a:spcPts val="2800"/>
                        </a:lnSpc>
                      </a:pPr>
                      <a:endParaRPr lang="en-US" sz="2000">
                        <a:solidFill>
                          <a:srgbClr val="097D4C"/>
                        </a:solidFill>
                        <a:latin typeface="可画标题黑-繁"/>
                        <a:ea typeface="可画标题黑-繁"/>
                        <a:cs typeface="可画标题黑-繁"/>
                        <a:sym typeface="可画标题黑-繁"/>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r h="5774731">
                <a:tc>
                  <a:txBody>
                    <a:bodyPr/>
                    <a:lstStyle/>
                    <a:p>
                      <a:pPr algn="just">
                        <a:lnSpc>
                          <a:spcPts val="28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8575" cap="flat" cmpd="sng" algn="ctr">
                      <a:solidFill>
                        <a:srgbClr val="097D4C"/>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Freeform 6"/>
          <p:cNvSpPr/>
          <p:nvPr/>
        </p:nvSpPr>
        <p:spPr>
          <a:xfrm>
            <a:off x="8225065" y="2252562"/>
            <a:ext cx="9254852" cy="5594159"/>
          </a:xfrm>
          <a:custGeom>
            <a:avLst/>
            <a:gdLst/>
            <a:ahLst/>
            <a:cxnLst/>
            <a:rect l="l" t="t" r="r" b="b"/>
            <a:pathLst>
              <a:path w="9254852" h="5594159">
                <a:moveTo>
                  <a:pt x="0" y="0"/>
                </a:moveTo>
                <a:lnTo>
                  <a:pt x="9254852" y="0"/>
                </a:lnTo>
                <a:lnTo>
                  <a:pt x="9254852" y="5594159"/>
                </a:lnTo>
                <a:lnTo>
                  <a:pt x="0" y="5594159"/>
                </a:lnTo>
                <a:lnTo>
                  <a:pt x="0" y="0"/>
                </a:lnTo>
                <a:close/>
              </a:path>
            </a:pathLst>
          </a:custGeom>
          <a:blipFill>
            <a:blip r:embed="rId2"/>
            <a:stretch>
              <a:fillRect/>
            </a:stretch>
          </a:blipFill>
        </p:spPr>
        <p:txBody>
          <a:bodyPr/>
          <a:lstStyle/>
          <a:p>
            <a:endParaRPr lang="zh-TW" altLang="en-US"/>
          </a:p>
        </p:txBody>
      </p:sp>
      <p:sp>
        <p:nvSpPr>
          <p:cNvPr id="7" name="TextBox 7"/>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View-菜單總覽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577064" y="3336953"/>
            <a:ext cx="9133851" cy="2594922"/>
            <a:chOff x="0" y="0"/>
            <a:chExt cx="12178468" cy="3459897"/>
          </a:xfrm>
        </p:grpSpPr>
        <p:sp>
          <p:nvSpPr>
            <p:cNvPr id="16" name="TextBox 16"/>
            <p:cNvSpPr txBox="1"/>
            <p:nvPr/>
          </p:nvSpPr>
          <p:spPr>
            <a:xfrm>
              <a:off x="0" y="323850"/>
              <a:ext cx="12178468" cy="3136047"/>
            </a:xfrm>
            <a:prstGeom prst="rect">
              <a:avLst/>
            </a:prstGeom>
          </p:spPr>
          <p:txBody>
            <a:bodyPr lIns="0" tIns="0" rIns="0" bIns="0" rtlCol="0" anchor="t">
              <a:spAutoFit/>
            </a:bodyPr>
            <a:lstStyle/>
            <a:p>
              <a:pPr algn="ctr">
                <a:lnSpc>
                  <a:spcPts val="17037"/>
                </a:lnSpc>
              </a:pPr>
              <a:r>
                <a:rPr lang="en-US" sz="17037" spc="-937">
                  <a:solidFill>
                    <a:srgbClr val="097D4C"/>
                  </a:solidFill>
                  <a:latin typeface="可画悦酷黑体-繁"/>
                  <a:ea typeface="可画悦酷黑体-繁"/>
                  <a:cs typeface="可画悦酷黑体-繁"/>
                  <a:sym typeface="可画悦酷黑体-繁"/>
                </a:rPr>
                <a:t>ER圖</a:t>
              </a:r>
            </a:p>
          </p:txBody>
        </p:sp>
        <p:sp>
          <p:nvSpPr>
            <p:cNvPr id="17" name="Freeform 17"/>
            <p:cNvSpPr/>
            <p:nvPr/>
          </p:nvSpPr>
          <p:spPr>
            <a:xfrm flipH="1">
              <a:off x="10965788" y="68894"/>
              <a:ext cx="596874" cy="595382"/>
            </a:xfrm>
            <a:custGeom>
              <a:avLst/>
              <a:gdLst/>
              <a:ahLst/>
              <a:cxnLst/>
              <a:rect l="l" t="t" r="r" b="b"/>
              <a:pathLst>
                <a:path w="596874" h="595382">
                  <a:moveTo>
                    <a:pt x="596874" y="0"/>
                  </a:moveTo>
                  <a:lnTo>
                    <a:pt x="0" y="0"/>
                  </a:lnTo>
                  <a:lnTo>
                    <a:pt x="0" y="595382"/>
                  </a:lnTo>
                  <a:lnTo>
                    <a:pt x="596874" y="595382"/>
                  </a:lnTo>
                  <a:lnTo>
                    <a:pt x="5968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View-熱門菜單項目</a:t>
            </a:r>
          </a:p>
        </p:txBody>
      </p:sp>
      <p:graphicFrame>
        <p:nvGraphicFramePr>
          <p:cNvPr id="6" name="Table 6"/>
          <p:cNvGraphicFramePr>
            <a:graphicFrameLocks noGrp="1"/>
          </p:cNvGraphicFramePr>
          <p:nvPr/>
        </p:nvGraphicFramePr>
        <p:xfrm>
          <a:off x="1599849" y="1562915"/>
          <a:ext cx="9219213" cy="8239887"/>
        </p:xfrm>
        <a:graphic>
          <a:graphicData uri="http://schemas.openxmlformats.org/drawingml/2006/table">
            <a:tbl>
              <a:tblPr/>
              <a:tblGrid>
                <a:gridCol w="9219213">
                  <a:extLst>
                    <a:ext uri="{9D8B030D-6E8A-4147-A177-3AD203B41FA5}">
                      <a16:colId xmlns:a16="http://schemas.microsoft.com/office/drawing/2014/main" val="20000"/>
                    </a:ext>
                  </a:extLst>
                </a:gridCol>
              </a:tblGrid>
              <a:tr h="8148638">
                <a:tc>
                  <a:txBody>
                    <a:bodyPr/>
                    <a:lstStyle/>
                    <a:p>
                      <a:pPr algn="just">
                        <a:lnSpc>
                          <a:spcPts val="2660"/>
                        </a:lnSpc>
                        <a:defRPr/>
                      </a:pPr>
                      <a:r>
                        <a:rPr lang="en-US" sz="1900">
                          <a:solidFill>
                            <a:srgbClr val="097D4C"/>
                          </a:solidFill>
                          <a:latin typeface="可画标题黑-繁"/>
                          <a:ea typeface="可画标题黑-繁"/>
                          <a:cs typeface="可画标题黑-繁"/>
                          <a:sym typeface="可画标题黑-繁"/>
                        </a:rPr>
                        <a:t>CREATE VIEW Popular_Menu_Items AS</a:t>
                      </a:r>
                      <a:endParaRPr lang="en-US" sz="1100"/>
                    </a:p>
                    <a:p>
                      <a:pPr algn="just">
                        <a:lnSpc>
                          <a:spcPts val="2660"/>
                        </a:lnSpc>
                      </a:pPr>
                      <a:r>
                        <a:rPr lang="en-US" sz="1900">
                          <a:solidFill>
                            <a:srgbClr val="097D4C"/>
                          </a:solidFill>
                          <a:latin typeface="可画标题黑-繁"/>
                          <a:ea typeface="可画标题黑-繁"/>
                          <a:cs typeface="可画标题黑-繁"/>
                          <a:sym typeface="可画标题黑-繁"/>
                        </a:rPr>
                        <a:t>SELECT </a:t>
                      </a:r>
                    </a:p>
                    <a:p>
                      <a:pPr algn="just">
                        <a:lnSpc>
                          <a:spcPts val="2660"/>
                        </a:lnSpc>
                      </a:pPr>
                      <a:r>
                        <a:rPr lang="en-US" sz="1900">
                          <a:solidFill>
                            <a:srgbClr val="097D4C"/>
                          </a:solidFill>
                          <a:latin typeface="可画标题黑-繁"/>
                          <a:ea typeface="可画标题黑-繁"/>
                          <a:cs typeface="可画标题黑-繁"/>
                          <a:sym typeface="可画标题黑-繁"/>
                        </a:rPr>
                        <a:t>    mi.item_name AS 菜單項目,</a:t>
                      </a:r>
                    </a:p>
                    <a:p>
                      <a:pPr algn="just">
                        <a:lnSpc>
                          <a:spcPts val="2660"/>
                        </a:lnSpc>
                      </a:pPr>
                      <a:r>
                        <a:rPr lang="en-US" sz="1900">
                          <a:solidFill>
                            <a:srgbClr val="097D4C"/>
                          </a:solidFill>
                          <a:latin typeface="可画标题黑-繁"/>
                          <a:ea typeface="可画标题黑-繁"/>
                          <a:cs typeface="可画标题黑-繁"/>
                          <a:sym typeface="可画标题黑-繁"/>
                        </a:rPr>
                        <a:t>    mc.category_name AS 類別,</a:t>
                      </a:r>
                    </a:p>
                    <a:p>
                      <a:pPr algn="just">
                        <a:lnSpc>
                          <a:spcPts val="2660"/>
                        </a:lnSpc>
                      </a:pPr>
                      <a:r>
                        <a:rPr lang="en-US" sz="1900">
                          <a:solidFill>
                            <a:srgbClr val="097D4C"/>
                          </a:solidFill>
                          <a:latin typeface="可画标题黑-繁"/>
                          <a:ea typeface="可画标题黑-繁"/>
                          <a:cs typeface="可画标题黑-繁"/>
                          <a:sym typeface="可画标题黑-繁"/>
                        </a:rPr>
                        <a:t>    mi.price AS 價格,</a:t>
                      </a:r>
                    </a:p>
                    <a:p>
                      <a:pPr algn="just">
                        <a:lnSpc>
                          <a:spcPts val="2660"/>
                        </a:lnSpc>
                      </a:pPr>
                      <a:r>
                        <a:rPr lang="en-US" sz="1900">
                          <a:solidFill>
                            <a:srgbClr val="097D4C"/>
                          </a:solidFill>
                          <a:latin typeface="可画标题黑-繁"/>
                          <a:ea typeface="可画标题黑-繁"/>
                          <a:cs typeface="可画标题黑-繁"/>
                          <a:sym typeface="可画标题黑-繁"/>
                        </a:rPr>
                        <a:t>    SUM(oi.quantity) AS 總銷售量,</a:t>
                      </a:r>
                    </a:p>
                    <a:p>
                      <a:pPr algn="just">
                        <a:lnSpc>
                          <a:spcPts val="2660"/>
                        </a:lnSpc>
                      </a:pPr>
                      <a:r>
                        <a:rPr lang="en-US" sz="1900">
                          <a:solidFill>
                            <a:srgbClr val="097D4C"/>
                          </a:solidFill>
                          <a:latin typeface="可画标题黑-繁"/>
                          <a:ea typeface="可画标题黑-繁"/>
                          <a:cs typeface="可画标题黑-繁"/>
                          <a:sym typeface="可画标题黑-繁"/>
                        </a:rPr>
                        <a:t>    COUNT(DISTINCT o.order_id) AS 訂單次數,</a:t>
                      </a:r>
                    </a:p>
                    <a:p>
                      <a:pPr algn="just">
                        <a:lnSpc>
                          <a:spcPts val="2660"/>
                        </a:lnSpc>
                      </a:pPr>
                      <a:r>
                        <a:rPr lang="en-US" sz="1900">
                          <a:solidFill>
                            <a:srgbClr val="097D4C"/>
                          </a:solidFill>
                          <a:latin typeface="可画标题黑-繁"/>
                          <a:ea typeface="可画标题黑-繁"/>
                          <a:cs typeface="可画标题黑-繁"/>
                          <a:sym typeface="可画标题黑-繁"/>
                        </a:rPr>
                        <a:t>    (SUM(oi.quantity) * mi.price) AS 總收入</a:t>
                      </a:r>
                    </a:p>
                    <a:p>
                      <a:pPr algn="just">
                        <a:lnSpc>
                          <a:spcPts val="2660"/>
                        </a:lnSpc>
                      </a:pPr>
                      <a:r>
                        <a:rPr lang="en-US" sz="1900">
                          <a:solidFill>
                            <a:srgbClr val="097D4C"/>
                          </a:solidFill>
                          <a:latin typeface="可画标题黑-繁"/>
                          <a:ea typeface="可画标题黑-繁"/>
                          <a:cs typeface="可画标题黑-繁"/>
                          <a:sym typeface="可画标题黑-繁"/>
                        </a:rPr>
                        <a:t>FROM </a:t>
                      </a:r>
                    </a:p>
                    <a:p>
                      <a:pPr algn="just">
                        <a:lnSpc>
                          <a:spcPts val="2660"/>
                        </a:lnSpc>
                      </a:pPr>
                      <a:r>
                        <a:rPr lang="en-US" sz="1900">
                          <a:solidFill>
                            <a:srgbClr val="097D4C"/>
                          </a:solidFill>
                          <a:latin typeface="可画标题黑-繁"/>
                          <a:ea typeface="可画标题黑-繁"/>
                          <a:cs typeface="可画标题黑-繁"/>
                          <a:sym typeface="可画标题黑-繁"/>
                        </a:rPr>
                        <a:t>    Menu_Items mi</a:t>
                      </a:r>
                    </a:p>
                    <a:p>
                      <a:pPr algn="just">
                        <a:lnSpc>
                          <a:spcPts val="2660"/>
                        </a:lnSpc>
                      </a:pPr>
                      <a:r>
                        <a:rPr lang="en-US" sz="1900">
                          <a:solidFill>
                            <a:srgbClr val="097D4C"/>
                          </a:solidFill>
                          <a:latin typeface="可画标题黑-繁"/>
                          <a:ea typeface="可画标题黑-繁"/>
                          <a:cs typeface="可画标题黑-繁"/>
                          <a:sym typeface="可画标题黑-繁"/>
                        </a:rPr>
                        <a:t>JOIN </a:t>
                      </a:r>
                    </a:p>
                    <a:p>
                      <a:pPr algn="just">
                        <a:lnSpc>
                          <a:spcPts val="2660"/>
                        </a:lnSpc>
                      </a:pPr>
                      <a:r>
                        <a:rPr lang="en-US" sz="1900">
                          <a:solidFill>
                            <a:srgbClr val="097D4C"/>
                          </a:solidFill>
                          <a:latin typeface="可画标题黑-繁"/>
                          <a:ea typeface="可画标题黑-繁"/>
                          <a:cs typeface="可画标题黑-繁"/>
                          <a:sym typeface="可画标题黑-繁"/>
                        </a:rPr>
                        <a:t>    Menu_Categories mc ON mi.category_id = mc.category_id</a:t>
                      </a:r>
                    </a:p>
                    <a:p>
                      <a:pPr algn="just">
                        <a:lnSpc>
                          <a:spcPts val="2660"/>
                        </a:lnSpc>
                      </a:pPr>
                      <a:r>
                        <a:rPr lang="en-US" sz="1900">
                          <a:solidFill>
                            <a:srgbClr val="097D4C"/>
                          </a:solidFill>
                          <a:latin typeface="可画标题黑-繁"/>
                          <a:ea typeface="可画标题黑-繁"/>
                          <a:cs typeface="可画标题黑-繁"/>
                          <a:sym typeface="可画标题黑-繁"/>
                        </a:rPr>
                        <a:t>JOIN </a:t>
                      </a:r>
                    </a:p>
                    <a:p>
                      <a:pPr algn="just">
                        <a:lnSpc>
                          <a:spcPts val="2660"/>
                        </a:lnSpc>
                      </a:pPr>
                      <a:r>
                        <a:rPr lang="en-US" sz="1900">
                          <a:solidFill>
                            <a:srgbClr val="097D4C"/>
                          </a:solidFill>
                          <a:latin typeface="可画标题黑-繁"/>
                          <a:ea typeface="可画标题黑-繁"/>
                          <a:cs typeface="可画标题黑-繁"/>
                          <a:sym typeface="可画标题黑-繁"/>
                        </a:rPr>
                        <a:t>    Order_Items oi ON mi.item_id = oi.item_id</a:t>
                      </a:r>
                    </a:p>
                    <a:p>
                      <a:pPr algn="just">
                        <a:lnSpc>
                          <a:spcPts val="2660"/>
                        </a:lnSpc>
                      </a:pPr>
                      <a:r>
                        <a:rPr lang="en-US" sz="1900">
                          <a:solidFill>
                            <a:srgbClr val="097D4C"/>
                          </a:solidFill>
                          <a:latin typeface="可画标题黑-繁"/>
                          <a:ea typeface="可画标题黑-繁"/>
                          <a:cs typeface="可画标题黑-繁"/>
                          <a:sym typeface="可画标题黑-繁"/>
                        </a:rPr>
                        <a:t>JOIN </a:t>
                      </a:r>
                    </a:p>
                    <a:p>
                      <a:pPr algn="just">
                        <a:lnSpc>
                          <a:spcPts val="2660"/>
                        </a:lnSpc>
                      </a:pPr>
                      <a:r>
                        <a:rPr lang="en-US" sz="1900">
                          <a:solidFill>
                            <a:srgbClr val="097D4C"/>
                          </a:solidFill>
                          <a:latin typeface="可画标题黑-繁"/>
                          <a:ea typeface="可画标题黑-繁"/>
                          <a:cs typeface="可画标题黑-繁"/>
                          <a:sym typeface="可画标题黑-繁"/>
                        </a:rPr>
                        <a:t>    Orders o ON oi.order_id = o.order_id</a:t>
                      </a:r>
                    </a:p>
                    <a:p>
                      <a:pPr algn="just">
                        <a:lnSpc>
                          <a:spcPts val="2660"/>
                        </a:lnSpc>
                      </a:pPr>
                      <a:r>
                        <a:rPr lang="en-US" sz="1900">
                          <a:solidFill>
                            <a:srgbClr val="097D4C"/>
                          </a:solidFill>
                          <a:latin typeface="可画标题黑-繁"/>
                          <a:ea typeface="可画标题黑-繁"/>
                          <a:cs typeface="可画标题黑-繁"/>
                          <a:sym typeface="可画标题黑-繁"/>
                        </a:rPr>
                        <a:t>WHERE </a:t>
                      </a:r>
                    </a:p>
                    <a:p>
                      <a:pPr algn="just">
                        <a:lnSpc>
                          <a:spcPts val="2660"/>
                        </a:lnSpc>
                      </a:pPr>
                      <a:r>
                        <a:rPr lang="en-US" sz="1900">
                          <a:solidFill>
                            <a:srgbClr val="097D4C"/>
                          </a:solidFill>
                          <a:latin typeface="可画标题黑-繁"/>
                          <a:ea typeface="可画标题黑-繁"/>
                          <a:cs typeface="可画标题黑-繁"/>
                          <a:sym typeface="可画标题黑-繁"/>
                        </a:rPr>
                        <a:t>    o.order_status = 'Completed'</a:t>
                      </a:r>
                    </a:p>
                    <a:p>
                      <a:pPr algn="just">
                        <a:lnSpc>
                          <a:spcPts val="2660"/>
                        </a:lnSpc>
                      </a:pPr>
                      <a:r>
                        <a:rPr lang="en-US" sz="1900">
                          <a:solidFill>
                            <a:srgbClr val="097D4C"/>
                          </a:solidFill>
                          <a:latin typeface="可画标题黑-繁"/>
                          <a:ea typeface="可画标题黑-繁"/>
                          <a:cs typeface="可画标题黑-繁"/>
                          <a:sym typeface="可画标题黑-繁"/>
                        </a:rPr>
                        <a:t>GROUP BY </a:t>
                      </a:r>
                    </a:p>
                    <a:p>
                      <a:pPr algn="just">
                        <a:lnSpc>
                          <a:spcPts val="2660"/>
                        </a:lnSpc>
                      </a:pPr>
                      <a:r>
                        <a:rPr lang="en-US" sz="1900">
                          <a:solidFill>
                            <a:srgbClr val="097D4C"/>
                          </a:solidFill>
                          <a:latin typeface="可画标题黑-繁"/>
                          <a:ea typeface="可画标题黑-繁"/>
                          <a:cs typeface="可画标题黑-繁"/>
                          <a:sym typeface="可画标题黑-繁"/>
                        </a:rPr>
                        <a:t>    mi.item_id</a:t>
                      </a:r>
                    </a:p>
                    <a:p>
                      <a:pPr algn="just">
                        <a:lnSpc>
                          <a:spcPts val="2660"/>
                        </a:lnSpc>
                      </a:pPr>
                      <a:r>
                        <a:rPr lang="en-US" sz="1900">
                          <a:solidFill>
                            <a:srgbClr val="097D4C"/>
                          </a:solidFill>
                          <a:latin typeface="可画标题黑-繁"/>
                          <a:ea typeface="可画标题黑-繁"/>
                          <a:cs typeface="可画标题黑-繁"/>
                          <a:sym typeface="可画标题黑-繁"/>
                        </a:rPr>
                        <a:t>ORDER BY </a:t>
                      </a:r>
                    </a:p>
                    <a:p>
                      <a:pPr algn="just">
                        <a:lnSpc>
                          <a:spcPts val="2660"/>
                        </a:lnSpc>
                      </a:pPr>
                      <a:r>
                        <a:rPr lang="en-US" sz="1900">
                          <a:solidFill>
                            <a:srgbClr val="097D4C"/>
                          </a:solidFill>
                          <a:latin typeface="可画标题黑-繁"/>
                          <a:ea typeface="可画标题黑-繁"/>
                          <a:cs typeface="可画标题黑-繁"/>
                          <a:sym typeface="可画标题黑-繁"/>
                        </a:rPr>
                        <a:t>    總銷售量 DESC</a:t>
                      </a:r>
                    </a:p>
                    <a:p>
                      <a:pPr algn="just">
                        <a:lnSpc>
                          <a:spcPts val="2660"/>
                        </a:lnSpc>
                      </a:pPr>
                      <a:r>
                        <a:rPr lang="en-US" sz="1900">
                          <a:solidFill>
                            <a:srgbClr val="097D4C"/>
                          </a:solidFill>
                          <a:latin typeface="可画标题黑-繁"/>
                          <a:ea typeface="可画标题黑-繁"/>
                          <a:cs typeface="可画标题黑-繁"/>
                          <a:sym typeface="可画标题黑-繁"/>
                        </a:rPr>
                        <a:t>LIMIT 10;</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6840903" y="6626558"/>
            <a:ext cx="10797308" cy="3378558"/>
          </a:xfrm>
          <a:custGeom>
            <a:avLst/>
            <a:gdLst/>
            <a:ahLst/>
            <a:cxnLst/>
            <a:rect l="l" t="t" r="r" b="b"/>
            <a:pathLst>
              <a:path w="10797308" h="3378558">
                <a:moveTo>
                  <a:pt x="0" y="0"/>
                </a:moveTo>
                <a:lnTo>
                  <a:pt x="10797308" y="0"/>
                </a:lnTo>
                <a:lnTo>
                  <a:pt x="10797308" y="3378557"/>
                </a:lnTo>
                <a:lnTo>
                  <a:pt x="0" y="3378557"/>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graphicFrame>
        <p:nvGraphicFramePr>
          <p:cNvPr id="5" name="Table 5"/>
          <p:cNvGraphicFramePr>
            <a:graphicFrameLocks noGrp="1"/>
          </p:cNvGraphicFramePr>
          <p:nvPr/>
        </p:nvGraphicFramePr>
        <p:xfrm>
          <a:off x="1028700" y="1558660"/>
          <a:ext cx="14233738" cy="8939212"/>
        </p:xfrm>
        <a:graphic>
          <a:graphicData uri="http://schemas.openxmlformats.org/drawingml/2006/table">
            <a:tbl>
              <a:tblPr/>
              <a:tblGrid>
                <a:gridCol w="14233738">
                  <a:extLst>
                    <a:ext uri="{9D8B030D-6E8A-4147-A177-3AD203B41FA5}">
                      <a16:colId xmlns:a16="http://schemas.microsoft.com/office/drawing/2014/main" val="20000"/>
                    </a:ext>
                  </a:extLst>
                </a:gridCol>
              </a:tblGrid>
              <a:tr h="8939212">
                <a:tc>
                  <a:txBody>
                    <a:bodyPr/>
                    <a:lstStyle/>
                    <a:p>
                      <a:pPr algn="l">
                        <a:lnSpc>
                          <a:spcPts val="2800"/>
                        </a:lnSpc>
                        <a:defRPr/>
                      </a:pPr>
                      <a:r>
                        <a:rPr lang="en-US" sz="2000">
                          <a:solidFill>
                            <a:srgbClr val="097D4C"/>
                          </a:solidFill>
                          <a:latin typeface="可画标题黑-繁"/>
                          <a:ea typeface="可画标题黑-繁"/>
                          <a:cs typeface="可画标题黑-繁"/>
                          <a:sym typeface="可画标题黑-繁"/>
                        </a:rPr>
                        <a:t>CREATE VIEW Monthly_Sales_Report AS</a:t>
                      </a:r>
                      <a:endParaRPr lang="en-US" sz="1100"/>
                    </a:p>
                    <a:p>
                      <a:pPr algn="l">
                        <a:lnSpc>
                          <a:spcPts val="2800"/>
                        </a:lnSpc>
                      </a:pPr>
                      <a:r>
                        <a:rPr lang="en-US" sz="2000">
                          <a:solidFill>
                            <a:srgbClr val="097D4C"/>
                          </a:solidFill>
                          <a:latin typeface="可画标题黑-繁"/>
                          <a:ea typeface="可画标题黑-繁"/>
                          <a:cs typeface="可画标题黑-繁"/>
                          <a:sym typeface="可画标题黑-繁"/>
                        </a:rPr>
                        <a:t>SELECT</a:t>
                      </a:r>
                    </a:p>
                    <a:p>
                      <a:pPr algn="l">
                        <a:lnSpc>
                          <a:spcPts val="2800"/>
                        </a:lnSpc>
                      </a:pPr>
                      <a:r>
                        <a:rPr lang="en-US" sz="2000">
                          <a:solidFill>
                            <a:srgbClr val="097D4C"/>
                          </a:solidFill>
                          <a:latin typeface="可画标题黑-繁"/>
                          <a:ea typeface="可画标题黑-繁"/>
                          <a:cs typeface="可画标题黑-繁"/>
                          <a:sym typeface="可画标题黑-繁"/>
                        </a:rPr>
                        <a:t>  DATE_FORMAT(o.order_time, '%Y-%m') AS 月份,</a:t>
                      </a:r>
                    </a:p>
                    <a:p>
                      <a:pPr algn="l">
                        <a:lnSpc>
                          <a:spcPts val="2800"/>
                        </a:lnSpc>
                      </a:pPr>
                      <a:r>
                        <a:rPr lang="en-US" sz="2000">
                          <a:solidFill>
                            <a:srgbClr val="097D4C"/>
                          </a:solidFill>
                          <a:latin typeface="可画标题黑-繁"/>
                          <a:ea typeface="可画标题黑-繁"/>
                          <a:cs typeface="可画标题黑-繁"/>
                          <a:sym typeface="可画标题黑-繁"/>
                        </a:rPr>
                        <a:t>  COUNT(o.order_id) AS 訂單總數,</a:t>
                      </a:r>
                    </a:p>
                    <a:p>
                      <a:pPr algn="l">
                        <a:lnSpc>
                          <a:spcPts val="2800"/>
                        </a:lnSpc>
                      </a:pPr>
                      <a:r>
                        <a:rPr lang="en-US" sz="2000">
                          <a:solidFill>
                            <a:srgbClr val="097D4C"/>
                          </a:solidFill>
                          <a:latin typeface="可画标题黑-繁"/>
                          <a:ea typeface="可画标题黑-繁"/>
                          <a:cs typeface="可画标题黑-繁"/>
                          <a:sym typeface="可画标题黑-繁"/>
                        </a:rPr>
                        <a:t>  (SELECT COUNT(*) FROM Orders WHERE order_status = 'Cancelled'</a:t>
                      </a:r>
                    </a:p>
                    <a:p>
                      <a:pPr algn="l">
                        <a:lnSpc>
                          <a:spcPts val="2800"/>
                        </a:lnSpc>
                      </a:pPr>
                      <a:r>
                        <a:rPr lang="en-US" sz="2000">
                          <a:solidFill>
                            <a:srgbClr val="097D4C"/>
                          </a:solidFill>
                          <a:latin typeface="可画标题黑-繁"/>
                          <a:ea typeface="可画标题黑-繁"/>
                          <a:cs typeface="可画标题黑-繁"/>
                          <a:sym typeface="可画标题黑-繁"/>
                        </a:rPr>
                        <a:t>  AND DATE_FORMAT(order_time, '%Y-%m') = DATE_FORMAT(o.order_time, '%Y-%m')) AS 取消訂單數,</a:t>
                      </a:r>
                    </a:p>
                    <a:p>
                      <a:pPr algn="l">
                        <a:lnSpc>
                          <a:spcPts val="2800"/>
                        </a:lnSpc>
                      </a:pPr>
                      <a:r>
                        <a:rPr lang="en-US" sz="2000">
                          <a:solidFill>
                            <a:srgbClr val="097D4C"/>
                          </a:solidFill>
                          <a:latin typeface="可画标题黑-繁"/>
                          <a:ea typeface="可画标题黑-繁"/>
                          <a:cs typeface="可画标题黑-繁"/>
                          <a:sym typeface="可画标题黑-繁"/>
                        </a:rPr>
                        <a:t>  (SELECT SUM(total_price) FROM Orders WHERE order_status = 'Completed'</a:t>
                      </a:r>
                    </a:p>
                    <a:p>
                      <a:pPr algn="l">
                        <a:lnSpc>
                          <a:spcPts val="2800"/>
                        </a:lnSpc>
                      </a:pPr>
                      <a:r>
                        <a:rPr lang="en-US" sz="2000">
                          <a:solidFill>
                            <a:srgbClr val="097D4C"/>
                          </a:solidFill>
                          <a:latin typeface="可画标题黑-繁"/>
                          <a:ea typeface="可画标题黑-繁"/>
                          <a:cs typeface="可画标题黑-繁"/>
                          <a:sym typeface="可画标题黑-繁"/>
                        </a:rPr>
                        <a:t>  AND DATE_FORMAT(order_time, '%Y-%m') = DATE_FORMAT(o.order_time, '%Y-%m')) AS 完成訂單總額,</a:t>
                      </a:r>
                    </a:p>
                    <a:p>
                      <a:pPr algn="l">
                        <a:lnSpc>
                          <a:spcPts val="2800"/>
                        </a:lnSpc>
                      </a:pPr>
                      <a:r>
                        <a:rPr lang="en-US" sz="2000">
                          <a:solidFill>
                            <a:srgbClr val="097D4C"/>
                          </a:solidFill>
                          <a:latin typeface="可画标题黑-繁"/>
                          <a:ea typeface="可画标题黑-繁"/>
                          <a:cs typeface="可画标题黑-繁"/>
                          <a:sym typeface="可画标题黑-繁"/>
                        </a:rPr>
                        <a:t>  (</a:t>
                      </a:r>
                    </a:p>
                    <a:p>
                      <a:pPr algn="l">
                        <a:lnSpc>
                          <a:spcPts val="2800"/>
                        </a:lnSpc>
                      </a:pPr>
                      <a:r>
                        <a:rPr lang="en-US" sz="2000">
                          <a:solidFill>
                            <a:srgbClr val="097D4C"/>
                          </a:solidFill>
                          <a:latin typeface="可画标题黑-繁"/>
                          <a:ea typeface="可画标题黑-繁"/>
                          <a:cs typeface="可画标题黑-繁"/>
                          <a:sym typeface="可画标题黑-繁"/>
                        </a:rPr>
                        <a:t>    SELECT p.payment_method</a:t>
                      </a:r>
                    </a:p>
                    <a:p>
                      <a:pPr algn="l">
                        <a:lnSpc>
                          <a:spcPts val="2800"/>
                        </a:lnSpc>
                      </a:pPr>
                      <a:r>
                        <a:rPr lang="en-US" sz="2000">
                          <a:solidFill>
                            <a:srgbClr val="097D4C"/>
                          </a:solidFill>
                          <a:latin typeface="可画标题黑-繁"/>
                          <a:ea typeface="可画标题黑-繁"/>
                          <a:cs typeface="可画标题黑-繁"/>
                          <a:sym typeface="可画标题黑-繁"/>
                        </a:rPr>
                        <a:t>    FROM Payments p</a:t>
                      </a:r>
                    </a:p>
                    <a:p>
                      <a:pPr algn="l">
                        <a:lnSpc>
                          <a:spcPts val="2800"/>
                        </a:lnSpc>
                      </a:pPr>
                      <a:r>
                        <a:rPr lang="en-US" sz="2000">
                          <a:solidFill>
                            <a:srgbClr val="097D4C"/>
                          </a:solidFill>
                          <a:latin typeface="可画标题黑-繁"/>
                          <a:ea typeface="可画标题黑-繁"/>
                          <a:cs typeface="可画标题黑-繁"/>
                          <a:sym typeface="可画标题黑-繁"/>
                        </a:rPr>
                        <a:t>    JOIN Orders o2 ON p.order_id = o2.order_id</a:t>
                      </a:r>
                    </a:p>
                    <a:p>
                      <a:pPr algn="l">
                        <a:lnSpc>
                          <a:spcPts val="2800"/>
                        </a:lnSpc>
                      </a:pPr>
                      <a:r>
                        <a:rPr lang="en-US" sz="2000">
                          <a:solidFill>
                            <a:srgbClr val="097D4C"/>
                          </a:solidFill>
                          <a:latin typeface="可画标题黑-繁"/>
                          <a:ea typeface="可画标题黑-繁"/>
                          <a:cs typeface="可画标题黑-繁"/>
                          <a:sym typeface="可画标题黑-繁"/>
                        </a:rPr>
                        <a:t>    WHERE DATE_FORMAT(o2.order_time, '%Y-%m') = DATE_FORMAT(o.order_time, '%Y-%m')</a:t>
                      </a:r>
                    </a:p>
                    <a:p>
                      <a:pPr algn="l">
                        <a:lnSpc>
                          <a:spcPts val="2800"/>
                        </a:lnSpc>
                      </a:pPr>
                      <a:r>
                        <a:rPr lang="en-US" sz="2000">
                          <a:solidFill>
                            <a:srgbClr val="097D4C"/>
                          </a:solidFill>
                          <a:latin typeface="可画标题黑-繁"/>
                          <a:ea typeface="可画标题黑-繁"/>
                          <a:cs typeface="可画标题黑-繁"/>
                          <a:sym typeface="可画标题黑-繁"/>
                        </a:rPr>
                        <a:t>    GROUP BY p.payment_method</a:t>
                      </a:r>
                    </a:p>
                    <a:p>
                      <a:pPr algn="l">
                        <a:lnSpc>
                          <a:spcPts val="2800"/>
                        </a:lnSpc>
                      </a:pPr>
                      <a:r>
                        <a:rPr lang="en-US" sz="2000">
                          <a:solidFill>
                            <a:srgbClr val="097D4C"/>
                          </a:solidFill>
                          <a:latin typeface="可画标题黑-繁"/>
                          <a:ea typeface="可画标题黑-繁"/>
                          <a:cs typeface="可画标题黑-繁"/>
                          <a:sym typeface="可画标题黑-繁"/>
                        </a:rPr>
                        <a:t>    ORDER BY COUNT(p.payment_id) DESC</a:t>
                      </a:r>
                    </a:p>
                    <a:p>
                      <a:pPr algn="l">
                        <a:lnSpc>
                          <a:spcPts val="2800"/>
                        </a:lnSpc>
                      </a:pPr>
                      <a:r>
                        <a:rPr lang="en-US" sz="2000">
                          <a:solidFill>
                            <a:srgbClr val="097D4C"/>
                          </a:solidFill>
                          <a:latin typeface="可画标题黑-繁"/>
                          <a:ea typeface="可画标题黑-繁"/>
                          <a:cs typeface="可画标题黑-繁"/>
                          <a:sym typeface="可画标题黑-繁"/>
                        </a:rPr>
                        <a:t>    LIMIT 1</a:t>
                      </a:r>
                    </a:p>
                    <a:p>
                      <a:pPr algn="l">
                        <a:lnSpc>
                          <a:spcPts val="2800"/>
                        </a:lnSpc>
                      </a:pPr>
                      <a:r>
                        <a:rPr lang="en-US" sz="2000">
                          <a:solidFill>
                            <a:srgbClr val="097D4C"/>
                          </a:solidFill>
                          <a:latin typeface="可画标题黑-繁"/>
                          <a:ea typeface="可画标题黑-繁"/>
                          <a:cs typeface="可画标题黑-繁"/>
                          <a:sym typeface="可画标题黑-繁"/>
                        </a:rPr>
                        <a:t>  ) AS 最常用支付方式</a:t>
                      </a:r>
                    </a:p>
                    <a:p>
                      <a:pPr algn="l">
                        <a:lnSpc>
                          <a:spcPts val="2800"/>
                        </a:lnSpc>
                      </a:pPr>
                      <a:r>
                        <a:rPr lang="en-US" sz="2000">
                          <a:solidFill>
                            <a:srgbClr val="097D4C"/>
                          </a:solidFill>
                          <a:latin typeface="可画标题黑-繁"/>
                          <a:ea typeface="可画标题黑-繁"/>
                          <a:cs typeface="可画标题黑-繁"/>
                          <a:sym typeface="可画标题黑-繁"/>
                        </a:rPr>
                        <a:t>FROM</a:t>
                      </a:r>
                    </a:p>
                    <a:p>
                      <a:pPr algn="l">
                        <a:lnSpc>
                          <a:spcPts val="2800"/>
                        </a:lnSpc>
                      </a:pPr>
                      <a:r>
                        <a:rPr lang="en-US" sz="2000">
                          <a:solidFill>
                            <a:srgbClr val="097D4C"/>
                          </a:solidFill>
                          <a:latin typeface="可画标题黑-繁"/>
                          <a:ea typeface="可画标题黑-繁"/>
                          <a:cs typeface="可画标题黑-繁"/>
                          <a:sym typeface="可画标题黑-繁"/>
                        </a:rPr>
                        <a:t>  Orders o</a:t>
                      </a:r>
                    </a:p>
                    <a:p>
                      <a:pPr algn="l">
                        <a:lnSpc>
                          <a:spcPts val="2800"/>
                        </a:lnSpc>
                      </a:pPr>
                      <a:r>
                        <a:rPr lang="en-US" sz="2000">
                          <a:solidFill>
                            <a:srgbClr val="097D4C"/>
                          </a:solidFill>
                          <a:latin typeface="可画标题黑-繁"/>
                          <a:ea typeface="可画标题黑-繁"/>
                          <a:cs typeface="可画标题黑-繁"/>
                          <a:sym typeface="可画标题黑-繁"/>
                        </a:rPr>
                        <a:t>GROUP BY</a:t>
                      </a:r>
                    </a:p>
                    <a:p>
                      <a:pPr algn="l">
                        <a:lnSpc>
                          <a:spcPts val="2800"/>
                        </a:lnSpc>
                      </a:pPr>
                      <a:r>
                        <a:rPr lang="en-US" sz="2000">
                          <a:solidFill>
                            <a:srgbClr val="097D4C"/>
                          </a:solidFill>
                          <a:latin typeface="可画标题黑-繁"/>
                          <a:ea typeface="可画标题黑-繁"/>
                          <a:cs typeface="可画标题黑-繁"/>
                          <a:sym typeface="可画标题黑-繁"/>
                        </a:rPr>
                        <a:t>  DATE_FORMAT(o.order_time, '%Y-%m')</a:t>
                      </a:r>
                    </a:p>
                    <a:p>
                      <a:pPr algn="l">
                        <a:lnSpc>
                          <a:spcPts val="2800"/>
                        </a:lnSpc>
                      </a:pPr>
                      <a:r>
                        <a:rPr lang="en-US" sz="2000">
                          <a:solidFill>
                            <a:srgbClr val="097D4C"/>
                          </a:solidFill>
                          <a:latin typeface="可画标题黑-繁"/>
                          <a:ea typeface="可画标题黑-繁"/>
                          <a:cs typeface="可画标题黑-繁"/>
                          <a:sym typeface="可画标题黑-繁"/>
                        </a:rPr>
                        <a:t>ORDER BY</a:t>
                      </a:r>
                    </a:p>
                    <a:p>
                      <a:pPr algn="l">
                        <a:lnSpc>
                          <a:spcPts val="2800"/>
                        </a:lnSpc>
                      </a:pPr>
                      <a:r>
                        <a:rPr lang="en-US" sz="2000">
                          <a:solidFill>
                            <a:srgbClr val="097D4C"/>
                          </a:solidFill>
                          <a:latin typeface="可画标题黑-繁"/>
                          <a:ea typeface="可画标题黑-繁"/>
                          <a:cs typeface="可画标题黑-繁"/>
                          <a:sym typeface="可画标题黑-繁"/>
                        </a:rPr>
                        <a:t>  月份 DESC;</a:t>
                      </a:r>
                    </a:p>
                    <a:p>
                      <a:pPr algn="l">
                        <a:lnSpc>
                          <a:spcPts val="2800"/>
                        </a:lnSpc>
                      </a:pPr>
                      <a:endParaRPr lang="en-US" sz="2000">
                        <a:solidFill>
                          <a:srgbClr val="097D4C"/>
                        </a:solidFill>
                        <a:latin typeface="可画标题黑-繁"/>
                        <a:ea typeface="可画标题黑-繁"/>
                        <a:cs typeface="可画标题黑-繁"/>
                        <a:sym typeface="可画标题黑-繁"/>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Freeform 6"/>
          <p:cNvSpPr/>
          <p:nvPr/>
        </p:nvSpPr>
        <p:spPr>
          <a:xfrm>
            <a:off x="6573030" y="7203296"/>
            <a:ext cx="11301259" cy="1525670"/>
          </a:xfrm>
          <a:custGeom>
            <a:avLst/>
            <a:gdLst/>
            <a:ahLst/>
            <a:cxnLst/>
            <a:rect l="l" t="t" r="r" b="b"/>
            <a:pathLst>
              <a:path w="11301259" h="1525670">
                <a:moveTo>
                  <a:pt x="0" y="0"/>
                </a:moveTo>
                <a:lnTo>
                  <a:pt x="11301259" y="0"/>
                </a:lnTo>
                <a:lnTo>
                  <a:pt x="11301259" y="1525670"/>
                </a:lnTo>
                <a:lnTo>
                  <a:pt x="0" y="1525670"/>
                </a:lnTo>
                <a:lnTo>
                  <a:pt x="0" y="0"/>
                </a:lnTo>
                <a:close/>
              </a:path>
            </a:pathLst>
          </a:custGeom>
          <a:blipFill>
            <a:blip r:embed="rId2"/>
            <a:stretch>
              <a:fillRect/>
            </a:stretch>
          </a:blipFill>
        </p:spPr>
        <p:txBody>
          <a:bodyPr/>
          <a:lstStyle/>
          <a:p>
            <a:endParaRPr lang="zh-TW" altLang="en-US"/>
          </a:p>
        </p:txBody>
      </p:sp>
      <p:sp>
        <p:nvSpPr>
          <p:cNvPr id="7" name="TextBox 7"/>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View-每月銷售報表</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View-待處理訂位</a:t>
            </a:r>
          </a:p>
        </p:txBody>
      </p:sp>
      <p:graphicFrame>
        <p:nvGraphicFramePr>
          <p:cNvPr id="6" name="Table 6"/>
          <p:cNvGraphicFramePr>
            <a:graphicFrameLocks noGrp="1"/>
          </p:cNvGraphicFramePr>
          <p:nvPr/>
        </p:nvGraphicFramePr>
        <p:xfrm>
          <a:off x="1809459" y="1728788"/>
          <a:ext cx="5141569" cy="7465060"/>
        </p:xfrm>
        <a:graphic>
          <a:graphicData uri="http://schemas.openxmlformats.org/drawingml/2006/table">
            <a:tbl>
              <a:tblPr/>
              <a:tblGrid>
                <a:gridCol w="5141569">
                  <a:extLst>
                    <a:ext uri="{9D8B030D-6E8A-4147-A177-3AD203B41FA5}">
                      <a16:colId xmlns:a16="http://schemas.microsoft.com/office/drawing/2014/main" val="20000"/>
                    </a:ext>
                  </a:extLst>
                </a:gridCol>
              </a:tblGrid>
              <a:tr h="7177088">
                <a:tc>
                  <a:txBody>
                    <a:bodyPr/>
                    <a:lstStyle/>
                    <a:p>
                      <a:pPr algn="l">
                        <a:lnSpc>
                          <a:spcPts val="2800"/>
                        </a:lnSpc>
                        <a:defRPr/>
                      </a:pPr>
                      <a:r>
                        <a:rPr lang="en-US" sz="2000">
                          <a:solidFill>
                            <a:srgbClr val="097D4C"/>
                          </a:solidFill>
                          <a:latin typeface="可画标题黑-繁"/>
                          <a:ea typeface="可画标题黑-繁"/>
                          <a:cs typeface="可画标题黑-繁"/>
                          <a:sym typeface="可画标题黑-繁"/>
                        </a:rPr>
                        <a:t>CREATE VIEW Pending_Reservations_View AS</a:t>
                      </a:r>
                      <a:endParaRPr lang="en-US" sz="1100"/>
                    </a:p>
                    <a:p>
                      <a:pPr algn="l">
                        <a:lnSpc>
                          <a:spcPts val="2800"/>
                        </a:lnSpc>
                      </a:pPr>
                      <a:r>
                        <a:rPr lang="en-US" sz="2000">
                          <a:solidFill>
                            <a:srgbClr val="097D4C"/>
                          </a:solidFill>
                          <a:latin typeface="可画标题黑-繁"/>
                          <a:ea typeface="可画标题黑-繁"/>
                          <a:cs typeface="可画标题黑-繁"/>
                          <a:sym typeface="可画标题黑-繁"/>
                        </a:rPr>
                        <a:t>SELECT </a:t>
                      </a:r>
                    </a:p>
                    <a:p>
                      <a:pPr algn="l">
                        <a:lnSpc>
                          <a:spcPts val="2800"/>
                        </a:lnSpc>
                      </a:pPr>
                      <a:r>
                        <a:rPr lang="en-US" sz="2000">
                          <a:solidFill>
                            <a:srgbClr val="097D4C"/>
                          </a:solidFill>
                          <a:latin typeface="可画标题黑-繁"/>
                          <a:ea typeface="可画标题黑-繁"/>
                          <a:cs typeface="可画标题黑-繁"/>
                          <a:sym typeface="可画标题黑-繁"/>
                        </a:rPr>
                        <a:t>    r.reservation_id AS 預訂編號,</a:t>
                      </a:r>
                    </a:p>
                    <a:p>
                      <a:pPr algn="l">
                        <a:lnSpc>
                          <a:spcPts val="2800"/>
                        </a:lnSpc>
                      </a:pPr>
                      <a:r>
                        <a:rPr lang="en-US" sz="2000">
                          <a:solidFill>
                            <a:srgbClr val="097D4C"/>
                          </a:solidFill>
                          <a:latin typeface="可画标题黑-繁"/>
                          <a:ea typeface="可画标题黑-繁"/>
                          <a:cs typeface="可画标题黑-繁"/>
                          <a:sym typeface="可画标题黑-繁"/>
                        </a:rPr>
                        <a:t>    u.name AS 客戶姓名,</a:t>
                      </a:r>
                    </a:p>
                    <a:p>
                      <a:pPr algn="l">
                        <a:lnSpc>
                          <a:spcPts val="2800"/>
                        </a:lnSpc>
                      </a:pPr>
                      <a:r>
                        <a:rPr lang="en-US" sz="2000">
                          <a:solidFill>
                            <a:srgbClr val="097D4C"/>
                          </a:solidFill>
                          <a:latin typeface="可画标题黑-繁"/>
                          <a:ea typeface="可画标题黑-繁"/>
                          <a:cs typeface="可画标题黑-繁"/>
                          <a:sym typeface="可画标题黑-繁"/>
                        </a:rPr>
                        <a:t>    u.phone_number AS 客戶電話,</a:t>
                      </a:r>
                    </a:p>
                    <a:p>
                      <a:pPr algn="l">
                        <a:lnSpc>
                          <a:spcPts val="2800"/>
                        </a:lnSpc>
                      </a:pPr>
                      <a:r>
                        <a:rPr lang="en-US" sz="2000">
                          <a:solidFill>
                            <a:srgbClr val="097D4C"/>
                          </a:solidFill>
                          <a:latin typeface="可画标题黑-繁"/>
                          <a:ea typeface="可画标题黑-繁"/>
                          <a:cs typeface="可画标题黑-繁"/>
                          <a:sym typeface="可画标题黑-繁"/>
                        </a:rPr>
                        <a:t>    t.table_number AS 桌號,</a:t>
                      </a:r>
                    </a:p>
                    <a:p>
                      <a:pPr algn="l">
                        <a:lnSpc>
                          <a:spcPts val="2800"/>
                        </a:lnSpc>
                      </a:pPr>
                      <a:r>
                        <a:rPr lang="en-US" sz="2000">
                          <a:solidFill>
                            <a:srgbClr val="097D4C"/>
                          </a:solidFill>
                          <a:latin typeface="可画标题黑-繁"/>
                          <a:ea typeface="可画标题黑-繁"/>
                          <a:cs typeface="可画标题黑-繁"/>
                          <a:sym typeface="可画标题黑-繁"/>
                        </a:rPr>
                        <a:t>    t.capacity AS 座位數,</a:t>
                      </a:r>
                    </a:p>
                    <a:p>
                      <a:pPr algn="l">
                        <a:lnSpc>
                          <a:spcPts val="2800"/>
                        </a:lnSpc>
                      </a:pPr>
                      <a:r>
                        <a:rPr lang="en-US" sz="2000">
                          <a:solidFill>
                            <a:srgbClr val="097D4C"/>
                          </a:solidFill>
                          <a:latin typeface="可画标题黑-繁"/>
                          <a:ea typeface="可画标题黑-繁"/>
                          <a:cs typeface="可画标题黑-繁"/>
                          <a:sym typeface="可画标题黑-繁"/>
                        </a:rPr>
                        <a:t>    r.reservation_time AS 預訂時間,</a:t>
                      </a:r>
                    </a:p>
                    <a:p>
                      <a:pPr algn="l">
                        <a:lnSpc>
                          <a:spcPts val="2800"/>
                        </a:lnSpc>
                      </a:pPr>
                      <a:r>
                        <a:rPr lang="en-US" sz="2000">
                          <a:solidFill>
                            <a:srgbClr val="097D4C"/>
                          </a:solidFill>
                          <a:latin typeface="可画标题黑-繁"/>
                          <a:ea typeface="可画标题黑-繁"/>
                          <a:cs typeface="可画标题黑-繁"/>
                          <a:sym typeface="可画标题黑-繁"/>
                        </a:rPr>
                        <a:t>    r.status AS 預訂狀態</a:t>
                      </a:r>
                    </a:p>
                    <a:p>
                      <a:pPr algn="l">
                        <a:lnSpc>
                          <a:spcPts val="2800"/>
                        </a:lnSpc>
                      </a:pPr>
                      <a:r>
                        <a:rPr lang="en-US" sz="2000">
                          <a:solidFill>
                            <a:srgbClr val="097D4C"/>
                          </a:solidFill>
                          <a:latin typeface="可画标题黑-繁"/>
                          <a:ea typeface="可画标题黑-繁"/>
                          <a:cs typeface="可画标题黑-繁"/>
                          <a:sym typeface="可画标题黑-繁"/>
                        </a:rPr>
                        <a:t>FROM </a:t>
                      </a:r>
                    </a:p>
                    <a:p>
                      <a:pPr algn="l">
                        <a:lnSpc>
                          <a:spcPts val="2800"/>
                        </a:lnSpc>
                      </a:pPr>
                      <a:r>
                        <a:rPr lang="en-US" sz="2000">
                          <a:solidFill>
                            <a:srgbClr val="097D4C"/>
                          </a:solidFill>
                          <a:latin typeface="可画标题黑-繁"/>
                          <a:ea typeface="可画标题黑-繁"/>
                          <a:cs typeface="可画标题黑-繁"/>
                          <a:sym typeface="可画标题黑-繁"/>
                        </a:rPr>
                        <a:t>    Reservations r</a:t>
                      </a:r>
                    </a:p>
                    <a:p>
                      <a:pPr algn="l">
                        <a:lnSpc>
                          <a:spcPts val="2800"/>
                        </a:lnSpc>
                      </a:pPr>
                      <a:r>
                        <a:rPr lang="en-US" sz="2000">
                          <a:solidFill>
                            <a:srgbClr val="097D4C"/>
                          </a:solidFill>
                          <a:latin typeface="可画标题黑-繁"/>
                          <a:ea typeface="可画标题黑-繁"/>
                          <a:cs typeface="可画标题黑-繁"/>
                          <a:sym typeface="可画标题黑-繁"/>
                        </a:rPr>
                        <a:t>JOIN </a:t>
                      </a:r>
                    </a:p>
                    <a:p>
                      <a:pPr algn="l">
                        <a:lnSpc>
                          <a:spcPts val="2800"/>
                        </a:lnSpc>
                      </a:pPr>
                      <a:r>
                        <a:rPr lang="en-US" sz="2000">
                          <a:solidFill>
                            <a:srgbClr val="097D4C"/>
                          </a:solidFill>
                          <a:latin typeface="可画标题黑-繁"/>
                          <a:ea typeface="可画标题黑-繁"/>
                          <a:cs typeface="可画标题黑-繁"/>
                          <a:sym typeface="可画标题黑-繁"/>
                        </a:rPr>
                        <a:t>    Users u ON r.user_id = u.user_id</a:t>
                      </a:r>
                    </a:p>
                    <a:p>
                      <a:pPr algn="l">
                        <a:lnSpc>
                          <a:spcPts val="2800"/>
                        </a:lnSpc>
                      </a:pPr>
                      <a:r>
                        <a:rPr lang="en-US" sz="2000">
                          <a:solidFill>
                            <a:srgbClr val="097D4C"/>
                          </a:solidFill>
                          <a:latin typeface="可画标题黑-繁"/>
                          <a:ea typeface="可画标题黑-繁"/>
                          <a:cs typeface="可画标题黑-繁"/>
                          <a:sym typeface="可画标题黑-繁"/>
                        </a:rPr>
                        <a:t>JOIN </a:t>
                      </a:r>
                    </a:p>
                    <a:p>
                      <a:pPr algn="l">
                        <a:lnSpc>
                          <a:spcPts val="2800"/>
                        </a:lnSpc>
                      </a:pPr>
                      <a:r>
                        <a:rPr lang="en-US" sz="2000">
                          <a:solidFill>
                            <a:srgbClr val="097D4C"/>
                          </a:solidFill>
                          <a:latin typeface="可画标题黑-繁"/>
                          <a:ea typeface="可画标题黑-繁"/>
                          <a:cs typeface="可画标题黑-繁"/>
                          <a:sym typeface="可画标题黑-繁"/>
                        </a:rPr>
                        <a:t>    Tables t ON r.table_id = t.table_id</a:t>
                      </a:r>
                    </a:p>
                    <a:p>
                      <a:pPr algn="l">
                        <a:lnSpc>
                          <a:spcPts val="2800"/>
                        </a:lnSpc>
                      </a:pPr>
                      <a:r>
                        <a:rPr lang="en-US" sz="2000">
                          <a:solidFill>
                            <a:srgbClr val="097D4C"/>
                          </a:solidFill>
                          <a:latin typeface="可画标题黑-繁"/>
                          <a:ea typeface="可画标题黑-繁"/>
                          <a:cs typeface="可画标题黑-繁"/>
                          <a:sym typeface="可画标题黑-繁"/>
                        </a:rPr>
                        <a:t>WHERE </a:t>
                      </a:r>
                    </a:p>
                    <a:p>
                      <a:pPr algn="l">
                        <a:lnSpc>
                          <a:spcPts val="2800"/>
                        </a:lnSpc>
                      </a:pPr>
                      <a:r>
                        <a:rPr lang="en-US" sz="2000">
                          <a:solidFill>
                            <a:srgbClr val="097D4C"/>
                          </a:solidFill>
                          <a:latin typeface="可画标题黑-繁"/>
                          <a:ea typeface="可画标题黑-繁"/>
                          <a:cs typeface="可画标题黑-繁"/>
                          <a:sym typeface="可画标题黑-繁"/>
                        </a:rPr>
                        <a:t>    r.status = 'Pending'</a:t>
                      </a:r>
                    </a:p>
                    <a:p>
                      <a:pPr algn="l">
                        <a:lnSpc>
                          <a:spcPts val="2800"/>
                        </a:lnSpc>
                      </a:pPr>
                      <a:r>
                        <a:rPr lang="en-US" sz="2000">
                          <a:solidFill>
                            <a:srgbClr val="097D4C"/>
                          </a:solidFill>
                          <a:latin typeface="可画标题黑-繁"/>
                          <a:ea typeface="可画标题黑-繁"/>
                          <a:cs typeface="可画标题黑-繁"/>
                          <a:sym typeface="可画标题黑-繁"/>
                        </a:rPr>
                        <a:t>ORDER BY </a:t>
                      </a:r>
                    </a:p>
                    <a:p>
                      <a:pPr algn="l">
                        <a:lnSpc>
                          <a:spcPts val="2800"/>
                        </a:lnSpc>
                      </a:pPr>
                      <a:r>
                        <a:rPr lang="en-US" sz="2000">
                          <a:solidFill>
                            <a:srgbClr val="097D4C"/>
                          </a:solidFill>
                          <a:latin typeface="可画标题黑-繁"/>
                          <a:ea typeface="可画标题黑-繁"/>
                          <a:cs typeface="可画标题黑-繁"/>
                          <a:sym typeface="可画标题黑-繁"/>
                        </a:rPr>
                        <a:t>    r.reservation_time ASC;</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5847456" y="7911648"/>
            <a:ext cx="11548897" cy="1790079"/>
          </a:xfrm>
          <a:custGeom>
            <a:avLst/>
            <a:gdLst/>
            <a:ahLst/>
            <a:cxnLst/>
            <a:rect l="l" t="t" r="r" b="b"/>
            <a:pathLst>
              <a:path w="11548897" h="1790079">
                <a:moveTo>
                  <a:pt x="0" y="0"/>
                </a:moveTo>
                <a:lnTo>
                  <a:pt x="11548897" y="0"/>
                </a:lnTo>
                <a:lnTo>
                  <a:pt x="11548897" y="1790079"/>
                </a:lnTo>
                <a:lnTo>
                  <a:pt x="0" y="1790079"/>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View-員工月出勤時數</a:t>
            </a:r>
          </a:p>
        </p:txBody>
      </p:sp>
      <p:graphicFrame>
        <p:nvGraphicFramePr>
          <p:cNvPr id="6" name="Table 6"/>
          <p:cNvGraphicFramePr>
            <a:graphicFrameLocks noGrp="1"/>
          </p:cNvGraphicFramePr>
          <p:nvPr/>
        </p:nvGraphicFramePr>
        <p:xfrm>
          <a:off x="1486981" y="1691906"/>
          <a:ext cx="9638434" cy="7881938"/>
        </p:xfrm>
        <a:graphic>
          <a:graphicData uri="http://schemas.openxmlformats.org/drawingml/2006/table">
            <a:tbl>
              <a:tblPr/>
              <a:tblGrid>
                <a:gridCol w="9638434">
                  <a:extLst>
                    <a:ext uri="{9D8B030D-6E8A-4147-A177-3AD203B41FA5}">
                      <a16:colId xmlns:a16="http://schemas.microsoft.com/office/drawing/2014/main" val="20000"/>
                    </a:ext>
                  </a:extLst>
                </a:gridCol>
              </a:tblGrid>
              <a:tr h="7881938">
                <a:tc>
                  <a:txBody>
                    <a:bodyPr/>
                    <a:lstStyle/>
                    <a:p>
                      <a:pPr algn="l">
                        <a:lnSpc>
                          <a:spcPts val="2800"/>
                        </a:lnSpc>
                        <a:defRPr/>
                      </a:pPr>
                      <a:r>
                        <a:rPr lang="en-US" sz="2000">
                          <a:solidFill>
                            <a:srgbClr val="097D4C"/>
                          </a:solidFill>
                          <a:latin typeface="可画标题黑-繁"/>
                          <a:ea typeface="可画标题黑-繁"/>
                          <a:cs typeface="可画标题黑-繁"/>
                          <a:sym typeface="可画标题黑-繁"/>
                        </a:rPr>
                        <a:t>CREATE OR REPLACE VIEW Staff_Monthly_Hours AS</a:t>
                      </a:r>
                      <a:endParaRPr lang="en-US" sz="1100"/>
                    </a:p>
                    <a:p>
                      <a:pPr algn="l">
                        <a:lnSpc>
                          <a:spcPts val="2800"/>
                        </a:lnSpc>
                      </a:pPr>
                      <a:r>
                        <a:rPr lang="en-US" sz="2000">
                          <a:solidFill>
                            <a:srgbClr val="097D4C"/>
                          </a:solidFill>
                          <a:latin typeface="可画标题黑-繁"/>
                          <a:ea typeface="可画标题黑-繁"/>
                          <a:cs typeface="可画标题黑-繁"/>
                          <a:sym typeface="可画标题黑-繁"/>
                        </a:rPr>
                        <a:t>SELECT </a:t>
                      </a:r>
                    </a:p>
                    <a:p>
                      <a:pPr algn="l">
                        <a:lnSpc>
                          <a:spcPts val="2800"/>
                        </a:lnSpc>
                      </a:pPr>
                      <a:r>
                        <a:rPr lang="en-US" sz="2000">
                          <a:solidFill>
                            <a:srgbClr val="097D4C"/>
                          </a:solidFill>
                          <a:latin typeface="可画标题黑-繁"/>
                          <a:ea typeface="可画标题黑-繁"/>
                          <a:cs typeface="可画标题黑-繁"/>
                          <a:sym typeface="可画标题黑-繁"/>
                        </a:rPr>
                        <a:t>    s.staff_id AS 員工編號,</a:t>
                      </a:r>
                    </a:p>
                    <a:p>
                      <a:pPr algn="l">
                        <a:lnSpc>
                          <a:spcPts val="2800"/>
                        </a:lnSpc>
                      </a:pPr>
                      <a:r>
                        <a:rPr lang="en-US" sz="2000">
                          <a:solidFill>
                            <a:srgbClr val="097D4C"/>
                          </a:solidFill>
                          <a:latin typeface="可画标题黑-繁"/>
                          <a:ea typeface="可画标题黑-繁"/>
                          <a:cs typeface="可画标题黑-繁"/>
                          <a:sym typeface="可画标题黑-繁"/>
                        </a:rPr>
                        <a:t>    u.name AS 員工姓名,</a:t>
                      </a:r>
                    </a:p>
                    <a:p>
                      <a:pPr algn="l">
                        <a:lnSpc>
                          <a:spcPts val="2800"/>
                        </a:lnSpc>
                      </a:pPr>
                      <a:r>
                        <a:rPr lang="en-US" sz="2000">
                          <a:solidFill>
                            <a:srgbClr val="097D4C"/>
                          </a:solidFill>
                          <a:latin typeface="可画标题黑-繁"/>
                          <a:ea typeface="可画标题黑-繁"/>
                          <a:cs typeface="可画标题黑-繁"/>
                          <a:sym typeface="可画标题黑-繁"/>
                        </a:rPr>
                        <a:t>    s.position AS 職位,</a:t>
                      </a:r>
                    </a:p>
                    <a:p>
                      <a:pPr algn="l">
                        <a:lnSpc>
                          <a:spcPts val="2800"/>
                        </a:lnSpc>
                      </a:pPr>
                      <a:r>
                        <a:rPr lang="en-US" sz="2000">
                          <a:solidFill>
                            <a:srgbClr val="097D4C"/>
                          </a:solidFill>
                          <a:latin typeface="可画标题黑-繁"/>
                          <a:ea typeface="可画标题黑-繁"/>
                          <a:cs typeface="可画标题黑-繁"/>
                          <a:sym typeface="可画标题黑-繁"/>
                        </a:rPr>
                        <a:t>    SUM(TIMESTAMPDIFF(HOUR, a.check_in_time, a.check_out_time)) AS 當月總工作時數</a:t>
                      </a:r>
                    </a:p>
                    <a:p>
                      <a:pPr algn="l">
                        <a:lnSpc>
                          <a:spcPts val="2800"/>
                        </a:lnSpc>
                      </a:pPr>
                      <a:r>
                        <a:rPr lang="en-US" sz="2000">
                          <a:solidFill>
                            <a:srgbClr val="097D4C"/>
                          </a:solidFill>
                          <a:latin typeface="可画标题黑-繁"/>
                          <a:ea typeface="可画标题黑-繁"/>
                          <a:cs typeface="可画标题黑-繁"/>
                          <a:sym typeface="可画标题黑-繁"/>
                        </a:rPr>
                        <a:t>FROM </a:t>
                      </a:r>
                    </a:p>
                    <a:p>
                      <a:pPr algn="l">
                        <a:lnSpc>
                          <a:spcPts val="2800"/>
                        </a:lnSpc>
                      </a:pPr>
                      <a:r>
                        <a:rPr lang="en-US" sz="2000">
                          <a:solidFill>
                            <a:srgbClr val="097D4C"/>
                          </a:solidFill>
                          <a:latin typeface="可画标题黑-繁"/>
                          <a:ea typeface="可画标题黑-繁"/>
                          <a:cs typeface="可画标题黑-繁"/>
                          <a:sym typeface="可画标题黑-繁"/>
                        </a:rPr>
                        <a:t>    Staff s</a:t>
                      </a:r>
                    </a:p>
                    <a:p>
                      <a:pPr algn="l">
                        <a:lnSpc>
                          <a:spcPts val="2800"/>
                        </a:lnSpc>
                      </a:pPr>
                      <a:r>
                        <a:rPr lang="en-US" sz="2000">
                          <a:solidFill>
                            <a:srgbClr val="097D4C"/>
                          </a:solidFill>
                          <a:latin typeface="可画标题黑-繁"/>
                          <a:ea typeface="可画标题黑-繁"/>
                          <a:cs typeface="可画标题黑-繁"/>
                          <a:sym typeface="可画标题黑-繁"/>
                        </a:rPr>
                        <a:t>JOIN </a:t>
                      </a:r>
                    </a:p>
                    <a:p>
                      <a:pPr algn="l">
                        <a:lnSpc>
                          <a:spcPts val="2800"/>
                        </a:lnSpc>
                      </a:pPr>
                      <a:r>
                        <a:rPr lang="en-US" sz="2000">
                          <a:solidFill>
                            <a:srgbClr val="097D4C"/>
                          </a:solidFill>
                          <a:latin typeface="可画标题黑-繁"/>
                          <a:ea typeface="可画标题黑-繁"/>
                          <a:cs typeface="可画标题黑-繁"/>
                          <a:sym typeface="可画标题黑-繁"/>
                        </a:rPr>
                        <a:t>    Users u ON s.user_id = u.user_id</a:t>
                      </a:r>
                    </a:p>
                    <a:p>
                      <a:pPr algn="l">
                        <a:lnSpc>
                          <a:spcPts val="2800"/>
                        </a:lnSpc>
                      </a:pPr>
                      <a:r>
                        <a:rPr lang="en-US" sz="2000">
                          <a:solidFill>
                            <a:srgbClr val="097D4C"/>
                          </a:solidFill>
                          <a:latin typeface="可画标题黑-繁"/>
                          <a:ea typeface="可画标题黑-繁"/>
                          <a:cs typeface="可画标题黑-繁"/>
                          <a:sym typeface="可画标题黑-繁"/>
                        </a:rPr>
                        <a:t>JOIN </a:t>
                      </a:r>
                    </a:p>
                    <a:p>
                      <a:pPr algn="l">
                        <a:lnSpc>
                          <a:spcPts val="2800"/>
                        </a:lnSpc>
                      </a:pPr>
                      <a:r>
                        <a:rPr lang="en-US" sz="2000">
                          <a:solidFill>
                            <a:srgbClr val="097D4C"/>
                          </a:solidFill>
                          <a:latin typeface="可画标题黑-繁"/>
                          <a:ea typeface="可画标题黑-繁"/>
                          <a:cs typeface="可画标题黑-繁"/>
                          <a:sym typeface="可画标题黑-繁"/>
                        </a:rPr>
                        <a:t>    Attendance a ON s.staff_id = a.staff_id</a:t>
                      </a:r>
                    </a:p>
                    <a:p>
                      <a:pPr algn="l">
                        <a:lnSpc>
                          <a:spcPts val="2800"/>
                        </a:lnSpc>
                      </a:pPr>
                      <a:r>
                        <a:rPr lang="en-US" sz="2000">
                          <a:solidFill>
                            <a:srgbClr val="097D4C"/>
                          </a:solidFill>
                          <a:latin typeface="可画标题黑-繁"/>
                          <a:ea typeface="可画标题黑-繁"/>
                          <a:cs typeface="可画标题黑-繁"/>
                          <a:sym typeface="可画标题黑-繁"/>
                        </a:rPr>
                        <a:t>WHERE </a:t>
                      </a:r>
                    </a:p>
                    <a:p>
                      <a:pPr algn="l">
                        <a:lnSpc>
                          <a:spcPts val="2800"/>
                        </a:lnSpc>
                      </a:pPr>
                      <a:r>
                        <a:rPr lang="en-US" sz="2000">
                          <a:solidFill>
                            <a:srgbClr val="097D4C"/>
                          </a:solidFill>
                          <a:latin typeface="可画标题黑-繁"/>
                          <a:ea typeface="可画标题黑-繁"/>
                          <a:cs typeface="可画标题黑-繁"/>
                          <a:sym typeface="可画标题黑-繁"/>
                        </a:rPr>
                        <a:t>    YEAR(a.check_in_time) = YEAR(CURRENT_DATE) AND</a:t>
                      </a:r>
                    </a:p>
                    <a:p>
                      <a:pPr algn="l">
                        <a:lnSpc>
                          <a:spcPts val="2800"/>
                        </a:lnSpc>
                      </a:pPr>
                      <a:r>
                        <a:rPr lang="en-US" sz="2000">
                          <a:solidFill>
                            <a:srgbClr val="097D4C"/>
                          </a:solidFill>
                          <a:latin typeface="可画标题黑-繁"/>
                          <a:ea typeface="可画标题黑-繁"/>
                          <a:cs typeface="可画标题黑-繁"/>
                          <a:sym typeface="可画标题黑-繁"/>
                        </a:rPr>
                        <a:t>    MONTH(a.check_in_time) </a:t>
                      </a:r>
                    </a:p>
                    <a:p>
                      <a:pPr algn="l">
                        <a:lnSpc>
                          <a:spcPts val="2800"/>
                        </a:lnSpc>
                      </a:pPr>
                      <a:r>
                        <a:rPr lang="en-US" sz="2000">
                          <a:solidFill>
                            <a:srgbClr val="097D4C"/>
                          </a:solidFill>
                          <a:latin typeface="可画标题黑-繁"/>
                          <a:ea typeface="可画标题黑-繁"/>
                          <a:cs typeface="可画标题黑-繁"/>
                          <a:sym typeface="可画标题黑-繁"/>
                        </a:rPr>
                        <a:t>= MONTH(CURRENT_DATE)</a:t>
                      </a:r>
                    </a:p>
                    <a:p>
                      <a:pPr algn="l">
                        <a:lnSpc>
                          <a:spcPts val="2800"/>
                        </a:lnSpc>
                      </a:pPr>
                      <a:r>
                        <a:rPr lang="en-US" sz="2000">
                          <a:solidFill>
                            <a:srgbClr val="097D4C"/>
                          </a:solidFill>
                          <a:latin typeface="可画标题黑-繁"/>
                          <a:ea typeface="可画标题黑-繁"/>
                          <a:cs typeface="可画标题黑-繁"/>
                          <a:sym typeface="可画标题黑-繁"/>
                        </a:rPr>
                        <a:t>GROUP BY </a:t>
                      </a:r>
                    </a:p>
                    <a:p>
                      <a:pPr algn="l">
                        <a:lnSpc>
                          <a:spcPts val="2800"/>
                        </a:lnSpc>
                      </a:pPr>
                      <a:r>
                        <a:rPr lang="en-US" sz="2000">
                          <a:solidFill>
                            <a:srgbClr val="097D4C"/>
                          </a:solidFill>
                          <a:latin typeface="可画标题黑-繁"/>
                          <a:ea typeface="可画标题黑-繁"/>
                          <a:cs typeface="可画标题黑-繁"/>
                          <a:sym typeface="可画标题黑-繁"/>
                        </a:rPr>
                        <a:t>    s.staff_id, u.name, s.position</a:t>
                      </a:r>
                    </a:p>
                    <a:p>
                      <a:pPr algn="l">
                        <a:lnSpc>
                          <a:spcPts val="2800"/>
                        </a:lnSpc>
                      </a:pPr>
                      <a:r>
                        <a:rPr lang="en-US" sz="2000">
                          <a:solidFill>
                            <a:srgbClr val="097D4C"/>
                          </a:solidFill>
                          <a:latin typeface="可画标题黑-繁"/>
                          <a:ea typeface="可画标题黑-繁"/>
                          <a:cs typeface="可画标题黑-繁"/>
                          <a:sym typeface="可画标题黑-繁"/>
                        </a:rPr>
                        <a:t>ORDER BY </a:t>
                      </a:r>
                    </a:p>
                    <a:p>
                      <a:pPr algn="l">
                        <a:lnSpc>
                          <a:spcPts val="2800"/>
                        </a:lnSpc>
                      </a:pPr>
                      <a:r>
                        <a:rPr lang="en-US" sz="2000">
                          <a:solidFill>
                            <a:srgbClr val="097D4C"/>
                          </a:solidFill>
                          <a:latin typeface="可画标题黑-繁"/>
                          <a:ea typeface="可画标题黑-繁"/>
                          <a:cs typeface="可画标题黑-繁"/>
                          <a:sym typeface="可画标题黑-繁"/>
                        </a:rPr>
                        <a:t>    s.staff_id;</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8203552" y="7387440"/>
            <a:ext cx="9434659" cy="2631436"/>
          </a:xfrm>
          <a:custGeom>
            <a:avLst/>
            <a:gdLst/>
            <a:ahLst/>
            <a:cxnLst/>
            <a:rect l="l" t="t" r="r" b="b"/>
            <a:pathLst>
              <a:path w="9434659" h="2631436">
                <a:moveTo>
                  <a:pt x="0" y="0"/>
                </a:moveTo>
                <a:lnTo>
                  <a:pt x="9434659" y="0"/>
                </a:lnTo>
                <a:lnTo>
                  <a:pt x="9434659" y="2631436"/>
                </a:lnTo>
                <a:lnTo>
                  <a:pt x="0" y="2631436"/>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649789" y="461611"/>
            <a:ext cx="16988422" cy="9363779"/>
            <a:chOff x="0" y="0"/>
            <a:chExt cx="4474317" cy="2466180"/>
          </a:xfrm>
        </p:grpSpPr>
        <p:sp>
          <p:nvSpPr>
            <p:cNvPr id="3" name="Freeform 3"/>
            <p:cNvSpPr/>
            <p:nvPr/>
          </p:nvSpPr>
          <p:spPr>
            <a:xfrm>
              <a:off x="0" y="0"/>
              <a:ext cx="4474317" cy="2466180"/>
            </a:xfrm>
            <a:custGeom>
              <a:avLst/>
              <a:gdLst/>
              <a:ahLst/>
              <a:cxnLst/>
              <a:rect l="l" t="t" r="r" b="b"/>
              <a:pathLst>
                <a:path w="4474317" h="2466180">
                  <a:moveTo>
                    <a:pt x="0" y="0"/>
                  </a:moveTo>
                  <a:lnTo>
                    <a:pt x="4474317" y="0"/>
                  </a:lnTo>
                  <a:lnTo>
                    <a:pt x="4474317" y="2466180"/>
                  </a:lnTo>
                  <a:lnTo>
                    <a:pt x="0" y="2466180"/>
                  </a:lnTo>
                  <a:close/>
                </a:path>
              </a:pathLst>
            </a:custGeom>
            <a:solidFill>
              <a:srgbClr val="F1EAD1"/>
            </a:solidFill>
            <a:ln cap="sq">
              <a:noFill/>
              <a:prstDash val="solid"/>
              <a:miter/>
            </a:ln>
          </p:spPr>
          <p:txBody>
            <a:bodyPr/>
            <a:lstStyle/>
            <a:p>
              <a:endParaRPr lang="zh-TW" altLang="en-US"/>
            </a:p>
          </p:txBody>
        </p:sp>
        <p:sp>
          <p:nvSpPr>
            <p:cNvPr id="4" name="TextBox 4"/>
            <p:cNvSpPr txBox="1"/>
            <p:nvPr/>
          </p:nvSpPr>
          <p:spPr>
            <a:xfrm>
              <a:off x="0" y="-47625"/>
              <a:ext cx="4474317" cy="2513805"/>
            </a:xfrm>
            <a:prstGeom prst="rect">
              <a:avLst/>
            </a:prstGeom>
          </p:spPr>
          <p:txBody>
            <a:bodyPr lIns="50800" tIns="50800" rIns="50800" bIns="50800" rtlCol="0" anchor="ctr"/>
            <a:lstStyle/>
            <a:p>
              <a:pPr marL="0" lvl="0" indent="0" algn="ctr">
                <a:lnSpc>
                  <a:spcPts val="3051"/>
                </a:lnSpc>
                <a:spcBef>
                  <a:spcPct val="0"/>
                </a:spcBef>
              </a:pPr>
              <a:endParaRPr/>
            </a:p>
          </p:txBody>
        </p:sp>
      </p:grpSp>
      <p:sp>
        <p:nvSpPr>
          <p:cNvPr id="5" name="TextBox 5"/>
          <p:cNvSpPr txBox="1"/>
          <p:nvPr/>
        </p:nvSpPr>
        <p:spPr>
          <a:xfrm>
            <a:off x="1028700" y="554621"/>
            <a:ext cx="13147469"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View-待處理訂單</a:t>
            </a:r>
          </a:p>
        </p:txBody>
      </p:sp>
      <p:graphicFrame>
        <p:nvGraphicFramePr>
          <p:cNvPr id="6" name="Table 6"/>
          <p:cNvGraphicFramePr>
            <a:graphicFrameLocks noGrp="1"/>
          </p:cNvGraphicFramePr>
          <p:nvPr/>
        </p:nvGraphicFramePr>
        <p:xfrm>
          <a:off x="1537175" y="1480168"/>
          <a:ext cx="9186965" cy="8234362"/>
        </p:xfrm>
        <a:graphic>
          <a:graphicData uri="http://schemas.openxmlformats.org/drawingml/2006/table">
            <a:tbl>
              <a:tblPr/>
              <a:tblGrid>
                <a:gridCol w="9186965">
                  <a:extLst>
                    <a:ext uri="{9D8B030D-6E8A-4147-A177-3AD203B41FA5}">
                      <a16:colId xmlns:a16="http://schemas.microsoft.com/office/drawing/2014/main" val="20000"/>
                    </a:ext>
                  </a:extLst>
                </a:gridCol>
              </a:tblGrid>
              <a:tr h="8234362">
                <a:tc>
                  <a:txBody>
                    <a:bodyPr/>
                    <a:lstStyle/>
                    <a:p>
                      <a:pPr algn="just">
                        <a:lnSpc>
                          <a:spcPts val="2800"/>
                        </a:lnSpc>
                        <a:defRPr/>
                      </a:pPr>
                      <a:r>
                        <a:rPr lang="en-US" sz="2000">
                          <a:solidFill>
                            <a:srgbClr val="097D4C"/>
                          </a:solidFill>
                          <a:latin typeface="可画标题黑-繁"/>
                          <a:ea typeface="可画标题黑-繁"/>
                          <a:cs typeface="可画标题黑-繁"/>
                          <a:sym typeface="可画标题黑-繁"/>
                        </a:rPr>
                        <a:t>CREATE VIEW Pending_Orders_View AS</a:t>
                      </a:r>
                      <a:endParaRPr lang="en-US" sz="1100"/>
                    </a:p>
                    <a:p>
                      <a:pPr algn="just">
                        <a:lnSpc>
                          <a:spcPts val="2800"/>
                        </a:lnSpc>
                      </a:pPr>
                      <a:r>
                        <a:rPr lang="en-US" sz="2000">
                          <a:solidFill>
                            <a:srgbClr val="097D4C"/>
                          </a:solidFill>
                          <a:latin typeface="可画标题黑-繁"/>
                          <a:ea typeface="可画标题黑-繁"/>
                          <a:cs typeface="可画标题黑-繁"/>
                          <a:sym typeface="可画标题黑-繁"/>
                        </a:rPr>
                        <a:t>SELECT </a:t>
                      </a:r>
                    </a:p>
                    <a:p>
                      <a:pPr algn="just">
                        <a:lnSpc>
                          <a:spcPts val="2800"/>
                        </a:lnSpc>
                      </a:pPr>
                      <a:r>
                        <a:rPr lang="en-US" sz="2000">
                          <a:solidFill>
                            <a:srgbClr val="097D4C"/>
                          </a:solidFill>
                          <a:latin typeface="可画标题黑-繁"/>
                          <a:ea typeface="可画标题黑-繁"/>
                          <a:cs typeface="可画标题黑-繁"/>
                          <a:sym typeface="可画标题黑-繁"/>
                        </a:rPr>
                        <a:t>    o.order_id AS 訂單編號,</a:t>
                      </a:r>
                    </a:p>
                    <a:p>
                      <a:pPr algn="just">
                        <a:lnSpc>
                          <a:spcPts val="2800"/>
                        </a:lnSpc>
                      </a:pPr>
                      <a:r>
                        <a:rPr lang="en-US" sz="2000">
                          <a:solidFill>
                            <a:srgbClr val="097D4C"/>
                          </a:solidFill>
                          <a:latin typeface="可画标题黑-繁"/>
                          <a:ea typeface="可画标题黑-繁"/>
                          <a:cs typeface="可画标题黑-繁"/>
                          <a:sym typeface="可画标题黑-繁"/>
                        </a:rPr>
                        <a:t>    t.table_number AS 桌號,</a:t>
                      </a:r>
                    </a:p>
                    <a:p>
                      <a:pPr algn="just">
                        <a:lnSpc>
                          <a:spcPts val="2800"/>
                        </a:lnSpc>
                      </a:pPr>
                      <a:r>
                        <a:rPr lang="en-US" sz="2000">
                          <a:solidFill>
                            <a:srgbClr val="097D4C"/>
                          </a:solidFill>
                          <a:latin typeface="可画标题黑-繁"/>
                          <a:ea typeface="可画标题黑-繁"/>
                          <a:cs typeface="可画标题黑-繁"/>
                          <a:sym typeface="可画标题黑-繁"/>
                        </a:rPr>
                        <a:t>    o.order_time AS 下單時間,</a:t>
                      </a:r>
                    </a:p>
                    <a:p>
                      <a:pPr algn="just">
                        <a:lnSpc>
                          <a:spcPts val="2800"/>
                        </a:lnSpc>
                      </a:pPr>
                      <a:r>
                        <a:rPr lang="en-US" sz="2000">
                          <a:solidFill>
                            <a:srgbClr val="097D4C"/>
                          </a:solidFill>
                          <a:latin typeface="可画标题黑-繁"/>
                          <a:ea typeface="可画标题黑-繁"/>
                          <a:cs typeface="可画标题黑-繁"/>
                          <a:sym typeface="可画标题黑-繁"/>
                        </a:rPr>
                        <a:t>    o.total_price AS 總金額,</a:t>
                      </a:r>
                    </a:p>
                    <a:p>
                      <a:pPr algn="just">
                        <a:lnSpc>
                          <a:spcPts val="2800"/>
                        </a:lnSpc>
                      </a:pPr>
                      <a:r>
                        <a:rPr lang="en-US" sz="2000">
                          <a:solidFill>
                            <a:srgbClr val="097D4C"/>
                          </a:solidFill>
                          <a:latin typeface="可画标题黑-繁"/>
                          <a:ea typeface="可画标题黑-繁"/>
                          <a:cs typeface="可画标题黑-繁"/>
                          <a:sym typeface="可画标题黑-繁"/>
                        </a:rPr>
                        <a:t>    GROUP_CONCAT(mi.item_name SEPARATOR ', ') AS 餐點項目,</a:t>
                      </a:r>
                    </a:p>
                    <a:p>
                      <a:pPr algn="just">
                        <a:lnSpc>
                          <a:spcPts val="2800"/>
                        </a:lnSpc>
                      </a:pPr>
                      <a:r>
                        <a:rPr lang="en-US" sz="2000">
                          <a:solidFill>
                            <a:srgbClr val="097D4C"/>
                          </a:solidFill>
                          <a:latin typeface="可画标题黑-繁"/>
                          <a:ea typeface="可画标题黑-繁"/>
                          <a:cs typeface="可画标题黑-繁"/>
                          <a:sym typeface="可画标题黑-繁"/>
                        </a:rPr>
                        <a:t>    o.order_status AS 訂單狀態</a:t>
                      </a:r>
                    </a:p>
                    <a:p>
                      <a:pPr algn="just">
                        <a:lnSpc>
                          <a:spcPts val="2800"/>
                        </a:lnSpc>
                      </a:pPr>
                      <a:r>
                        <a:rPr lang="en-US" sz="2000">
                          <a:solidFill>
                            <a:srgbClr val="097D4C"/>
                          </a:solidFill>
                          <a:latin typeface="可画标题黑-繁"/>
                          <a:ea typeface="可画标题黑-繁"/>
                          <a:cs typeface="可画标题黑-繁"/>
                          <a:sym typeface="可画标题黑-繁"/>
                        </a:rPr>
                        <a:t>FROM </a:t>
                      </a:r>
                    </a:p>
                    <a:p>
                      <a:pPr algn="just">
                        <a:lnSpc>
                          <a:spcPts val="2800"/>
                        </a:lnSpc>
                      </a:pPr>
                      <a:r>
                        <a:rPr lang="en-US" sz="2000">
                          <a:solidFill>
                            <a:srgbClr val="097D4C"/>
                          </a:solidFill>
                          <a:latin typeface="可画标题黑-繁"/>
                          <a:ea typeface="可画标题黑-繁"/>
                          <a:cs typeface="可画标题黑-繁"/>
                          <a:sym typeface="可画标题黑-繁"/>
                        </a:rPr>
                        <a:t>    Orders o</a:t>
                      </a:r>
                    </a:p>
                    <a:p>
                      <a:pPr algn="just">
                        <a:lnSpc>
                          <a:spcPts val="2800"/>
                        </a:lnSpc>
                      </a:pPr>
                      <a:r>
                        <a:rPr lang="en-US" sz="2000">
                          <a:solidFill>
                            <a:srgbClr val="097D4C"/>
                          </a:solidFill>
                          <a:latin typeface="可画标题黑-繁"/>
                          <a:ea typeface="可画标题黑-繁"/>
                          <a:cs typeface="可画标题黑-繁"/>
                          <a:sym typeface="可画标题黑-繁"/>
                        </a:rPr>
                        <a:t>JOIN </a:t>
                      </a:r>
                    </a:p>
                    <a:p>
                      <a:pPr algn="just">
                        <a:lnSpc>
                          <a:spcPts val="2800"/>
                        </a:lnSpc>
                      </a:pPr>
                      <a:r>
                        <a:rPr lang="en-US" sz="2000">
                          <a:solidFill>
                            <a:srgbClr val="097D4C"/>
                          </a:solidFill>
                          <a:latin typeface="可画标题黑-繁"/>
                          <a:ea typeface="可画标题黑-繁"/>
                          <a:cs typeface="可画标题黑-繁"/>
                          <a:sym typeface="可画标题黑-繁"/>
                        </a:rPr>
                        <a:t>    Tables t ON o.table_id = t.table_id</a:t>
                      </a:r>
                    </a:p>
                    <a:p>
                      <a:pPr algn="just">
                        <a:lnSpc>
                          <a:spcPts val="2800"/>
                        </a:lnSpc>
                      </a:pPr>
                      <a:r>
                        <a:rPr lang="en-US" sz="2000">
                          <a:solidFill>
                            <a:srgbClr val="097D4C"/>
                          </a:solidFill>
                          <a:latin typeface="可画标题黑-繁"/>
                          <a:ea typeface="可画标题黑-繁"/>
                          <a:cs typeface="可画标题黑-繁"/>
                          <a:sym typeface="可画标题黑-繁"/>
                        </a:rPr>
                        <a:t>JOIN </a:t>
                      </a:r>
                    </a:p>
                    <a:p>
                      <a:pPr algn="just">
                        <a:lnSpc>
                          <a:spcPts val="2800"/>
                        </a:lnSpc>
                      </a:pPr>
                      <a:r>
                        <a:rPr lang="en-US" sz="2000">
                          <a:solidFill>
                            <a:srgbClr val="097D4C"/>
                          </a:solidFill>
                          <a:latin typeface="可画标题黑-繁"/>
                          <a:ea typeface="可画标题黑-繁"/>
                          <a:cs typeface="可画标题黑-繁"/>
                          <a:sym typeface="可画标题黑-繁"/>
                        </a:rPr>
                        <a:t>    Order_Items oi ON o.order_id = oi.order_id</a:t>
                      </a:r>
                    </a:p>
                    <a:p>
                      <a:pPr algn="just">
                        <a:lnSpc>
                          <a:spcPts val="2800"/>
                        </a:lnSpc>
                      </a:pPr>
                      <a:r>
                        <a:rPr lang="en-US" sz="2000">
                          <a:solidFill>
                            <a:srgbClr val="097D4C"/>
                          </a:solidFill>
                          <a:latin typeface="可画标题黑-繁"/>
                          <a:ea typeface="可画标题黑-繁"/>
                          <a:cs typeface="可画标题黑-繁"/>
                          <a:sym typeface="可画标题黑-繁"/>
                        </a:rPr>
                        <a:t>JOIN </a:t>
                      </a:r>
                    </a:p>
                    <a:p>
                      <a:pPr algn="just">
                        <a:lnSpc>
                          <a:spcPts val="2800"/>
                        </a:lnSpc>
                      </a:pPr>
                      <a:r>
                        <a:rPr lang="en-US" sz="2000">
                          <a:solidFill>
                            <a:srgbClr val="097D4C"/>
                          </a:solidFill>
                          <a:latin typeface="可画标题黑-繁"/>
                          <a:ea typeface="可画标题黑-繁"/>
                          <a:cs typeface="可画标题黑-繁"/>
                          <a:sym typeface="可画标题黑-繁"/>
                        </a:rPr>
                        <a:t>    Menu_Items mi ON oi.item_id = mi.item_id</a:t>
                      </a:r>
                    </a:p>
                    <a:p>
                      <a:pPr algn="just">
                        <a:lnSpc>
                          <a:spcPts val="2800"/>
                        </a:lnSpc>
                      </a:pPr>
                      <a:r>
                        <a:rPr lang="en-US" sz="2000">
                          <a:solidFill>
                            <a:srgbClr val="097D4C"/>
                          </a:solidFill>
                          <a:latin typeface="可画标题黑-繁"/>
                          <a:ea typeface="可画标题黑-繁"/>
                          <a:cs typeface="可画标题黑-繁"/>
                          <a:sym typeface="可画标题黑-繁"/>
                        </a:rPr>
                        <a:t>WHERE </a:t>
                      </a:r>
                    </a:p>
                    <a:p>
                      <a:pPr algn="just">
                        <a:lnSpc>
                          <a:spcPts val="2800"/>
                        </a:lnSpc>
                      </a:pPr>
                      <a:r>
                        <a:rPr lang="en-US" sz="2000">
                          <a:solidFill>
                            <a:srgbClr val="097D4C"/>
                          </a:solidFill>
                          <a:latin typeface="可画标题黑-繁"/>
                          <a:ea typeface="可画标题黑-繁"/>
                          <a:cs typeface="可画标题黑-繁"/>
                          <a:sym typeface="可画标题黑-繁"/>
                        </a:rPr>
                        <a:t>    o.order_status IN ('Pending', 'In Progress')</a:t>
                      </a:r>
                    </a:p>
                    <a:p>
                      <a:pPr algn="just">
                        <a:lnSpc>
                          <a:spcPts val="2800"/>
                        </a:lnSpc>
                      </a:pPr>
                      <a:r>
                        <a:rPr lang="en-US" sz="2000">
                          <a:solidFill>
                            <a:srgbClr val="097D4C"/>
                          </a:solidFill>
                          <a:latin typeface="可画标题黑-繁"/>
                          <a:ea typeface="可画标题黑-繁"/>
                          <a:cs typeface="可画标题黑-繁"/>
                          <a:sym typeface="可画标题黑-繁"/>
                        </a:rPr>
                        <a:t>GROUP BY </a:t>
                      </a:r>
                    </a:p>
                    <a:p>
                      <a:pPr algn="just">
                        <a:lnSpc>
                          <a:spcPts val="2800"/>
                        </a:lnSpc>
                      </a:pPr>
                      <a:r>
                        <a:rPr lang="en-US" sz="2000">
                          <a:solidFill>
                            <a:srgbClr val="097D4C"/>
                          </a:solidFill>
                          <a:latin typeface="可画标题黑-繁"/>
                          <a:ea typeface="可画标题黑-繁"/>
                          <a:cs typeface="可画标题黑-繁"/>
                          <a:sym typeface="可画标题黑-繁"/>
                        </a:rPr>
                        <a:t>    o.order_id</a:t>
                      </a:r>
                    </a:p>
                    <a:p>
                      <a:pPr algn="just">
                        <a:lnSpc>
                          <a:spcPts val="2800"/>
                        </a:lnSpc>
                      </a:pPr>
                      <a:r>
                        <a:rPr lang="en-US" sz="2000">
                          <a:solidFill>
                            <a:srgbClr val="097D4C"/>
                          </a:solidFill>
                          <a:latin typeface="可画标题黑-繁"/>
                          <a:ea typeface="可画标题黑-繁"/>
                          <a:cs typeface="可画标题黑-繁"/>
                          <a:sym typeface="可画标题黑-繁"/>
                        </a:rPr>
                        <a:t>ORDER BY </a:t>
                      </a:r>
                    </a:p>
                    <a:p>
                      <a:pPr algn="just">
                        <a:lnSpc>
                          <a:spcPts val="2800"/>
                        </a:lnSpc>
                      </a:pPr>
                      <a:r>
                        <a:rPr lang="en-US" sz="2000">
                          <a:solidFill>
                            <a:srgbClr val="097D4C"/>
                          </a:solidFill>
                          <a:latin typeface="可画标题黑-繁"/>
                          <a:ea typeface="可画标题黑-繁"/>
                          <a:cs typeface="可画标题黑-繁"/>
                          <a:sym typeface="可画标题黑-繁"/>
                        </a:rPr>
                        <a:t>    o.order_time;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97D4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4447804" y="8255581"/>
            <a:ext cx="13040485" cy="1238846"/>
          </a:xfrm>
          <a:custGeom>
            <a:avLst/>
            <a:gdLst/>
            <a:ahLst/>
            <a:cxnLst/>
            <a:rect l="l" t="t" r="r" b="b"/>
            <a:pathLst>
              <a:path w="13040485" h="1238846">
                <a:moveTo>
                  <a:pt x="0" y="0"/>
                </a:moveTo>
                <a:lnTo>
                  <a:pt x="13040484" y="0"/>
                </a:lnTo>
                <a:lnTo>
                  <a:pt x="13040484" y="1238846"/>
                </a:lnTo>
                <a:lnTo>
                  <a:pt x="0" y="1238846"/>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283035" y="3280915"/>
            <a:ext cx="9721929" cy="2706998"/>
            <a:chOff x="0" y="0"/>
            <a:chExt cx="12962572" cy="3609330"/>
          </a:xfrm>
        </p:grpSpPr>
        <p:sp>
          <p:nvSpPr>
            <p:cNvPr id="16" name="TextBox 16"/>
            <p:cNvSpPr txBox="1"/>
            <p:nvPr/>
          </p:nvSpPr>
          <p:spPr>
            <a:xfrm>
              <a:off x="0" y="642820"/>
              <a:ext cx="12962572" cy="2966511"/>
            </a:xfrm>
            <a:prstGeom prst="rect">
              <a:avLst/>
            </a:prstGeom>
          </p:spPr>
          <p:txBody>
            <a:bodyPr lIns="0" tIns="0" rIns="0" bIns="0" rtlCol="0" anchor="t">
              <a:spAutoFit/>
            </a:bodyPr>
            <a:lstStyle/>
            <a:p>
              <a:pPr algn="ctr">
                <a:lnSpc>
                  <a:spcPts val="16164"/>
                </a:lnSpc>
              </a:pPr>
              <a:r>
                <a:rPr lang="en-US" sz="16164" spc="-889">
                  <a:solidFill>
                    <a:srgbClr val="097D4C"/>
                  </a:solidFill>
                  <a:latin typeface="可画悦酷黑体-繁"/>
                  <a:ea typeface="可画悦酷黑体-繁"/>
                  <a:cs typeface="可画悦酷黑体-繁"/>
                  <a:sym typeface="可画悦酷黑体-繁"/>
                </a:rPr>
                <a:t>心得報告</a:t>
              </a:r>
            </a:p>
          </p:txBody>
        </p:sp>
        <p:sp>
          <p:nvSpPr>
            <p:cNvPr id="17" name="Freeform 17"/>
            <p:cNvSpPr/>
            <p:nvPr/>
          </p:nvSpPr>
          <p:spPr>
            <a:xfrm flipH="1">
              <a:off x="11671814" y="0"/>
              <a:ext cx="635303" cy="633715"/>
            </a:xfrm>
            <a:custGeom>
              <a:avLst/>
              <a:gdLst/>
              <a:ahLst/>
              <a:cxnLst/>
              <a:rect l="l" t="t" r="r" b="b"/>
              <a:pathLst>
                <a:path w="635303" h="633715">
                  <a:moveTo>
                    <a:pt x="635303" y="0"/>
                  </a:moveTo>
                  <a:lnTo>
                    <a:pt x="0" y="0"/>
                  </a:lnTo>
                  <a:lnTo>
                    <a:pt x="0" y="633715"/>
                  </a:lnTo>
                  <a:lnTo>
                    <a:pt x="635303" y="633715"/>
                  </a:lnTo>
                  <a:lnTo>
                    <a:pt x="63530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20459" y="5143500"/>
            <a:ext cx="9123541" cy="5143500"/>
            <a:chOff x="0" y="0"/>
            <a:chExt cx="2536225" cy="1429825"/>
          </a:xfrm>
        </p:grpSpPr>
        <p:sp>
          <p:nvSpPr>
            <p:cNvPr id="3" name="Freeform 3"/>
            <p:cNvSpPr/>
            <p:nvPr/>
          </p:nvSpPr>
          <p:spPr>
            <a:xfrm>
              <a:off x="0" y="0"/>
              <a:ext cx="2536225" cy="1429825"/>
            </a:xfrm>
            <a:custGeom>
              <a:avLst/>
              <a:gdLst/>
              <a:ahLst/>
              <a:cxnLst/>
              <a:rect l="l" t="t" r="r" b="b"/>
              <a:pathLst>
                <a:path w="2536225" h="1429825">
                  <a:moveTo>
                    <a:pt x="42428" y="0"/>
                  </a:moveTo>
                  <a:lnTo>
                    <a:pt x="2493796" y="0"/>
                  </a:lnTo>
                  <a:cubicBezTo>
                    <a:pt x="2517229" y="0"/>
                    <a:pt x="2536225" y="18996"/>
                    <a:pt x="2536225" y="42428"/>
                  </a:cubicBezTo>
                  <a:lnTo>
                    <a:pt x="2536225" y="1387397"/>
                  </a:lnTo>
                  <a:cubicBezTo>
                    <a:pt x="2536225" y="1410830"/>
                    <a:pt x="2517229" y="1429825"/>
                    <a:pt x="2493796" y="1429825"/>
                  </a:cubicBezTo>
                  <a:lnTo>
                    <a:pt x="42428" y="1429825"/>
                  </a:lnTo>
                  <a:cubicBezTo>
                    <a:pt x="18996" y="1429825"/>
                    <a:pt x="0" y="1410830"/>
                    <a:pt x="0" y="1387397"/>
                  </a:cubicBezTo>
                  <a:lnTo>
                    <a:pt x="0" y="42428"/>
                  </a:lnTo>
                  <a:cubicBezTo>
                    <a:pt x="0" y="18996"/>
                    <a:pt x="18996" y="0"/>
                    <a:pt x="42428" y="0"/>
                  </a:cubicBezTo>
                  <a:close/>
                </a:path>
              </a:pathLst>
            </a:custGeom>
            <a:solidFill>
              <a:srgbClr val="097D4C"/>
            </a:solidFill>
            <a:ln cap="rnd">
              <a:noFill/>
              <a:prstDash val="dash"/>
              <a:round/>
            </a:ln>
          </p:spPr>
          <p:txBody>
            <a:bodyPr/>
            <a:lstStyle/>
            <a:p>
              <a:endParaRPr lang="zh-TW" altLang="en-US"/>
            </a:p>
          </p:txBody>
        </p:sp>
        <p:sp>
          <p:nvSpPr>
            <p:cNvPr id="4" name="TextBox 4"/>
            <p:cNvSpPr txBox="1"/>
            <p:nvPr/>
          </p:nvSpPr>
          <p:spPr>
            <a:xfrm>
              <a:off x="0" y="-47625"/>
              <a:ext cx="2536225" cy="1477450"/>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0" y="0"/>
            <a:ext cx="9144000" cy="5143500"/>
            <a:chOff x="0" y="0"/>
            <a:chExt cx="2541912" cy="1429825"/>
          </a:xfrm>
        </p:grpSpPr>
        <p:sp>
          <p:nvSpPr>
            <p:cNvPr id="6" name="Freeform 6"/>
            <p:cNvSpPr/>
            <p:nvPr/>
          </p:nvSpPr>
          <p:spPr>
            <a:xfrm>
              <a:off x="0" y="0"/>
              <a:ext cx="2541912" cy="1429825"/>
            </a:xfrm>
            <a:custGeom>
              <a:avLst/>
              <a:gdLst/>
              <a:ahLst/>
              <a:cxnLst/>
              <a:rect l="l" t="t" r="r" b="b"/>
              <a:pathLst>
                <a:path w="2541912" h="1429825">
                  <a:moveTo>
                    <a:pt x="42333" y="0"/>
                  </a:moveTo>
                  <a:lnTo>
                    <a:pt x="2499579" y="0"/>
                  </a:lnTo>
                  <a:cubicBezTo>
                    <a:pt x="2510806" y="0"/>
                    <a:pt x="2521574" y="4460"/>
                    <a:pt x="2529513" y="12399"/>
                  </a:cubicBezTo>
                  <a:cubicBezTo>
                    <a:pt x="2537452" y="20338"/>
                    <a:pt x="2541912" y="31106"/>
                    <a:pt x="2541912" y="42333"/>
                  </a:cubicBezTo>
                  <a:lnTo>
                    <a:pt x="2541912" y="1387492"/>
                  </a:lnTo>
                  <a:cubicBezTo>
                    <a:pt x="2541912" y="1398720"/>
                    <a:pt x="2537452" y="1409487"/>
                    <a:pt x="2529513" y="1417426"/>
                  </a:cubicBezTo>
                  <a:cubicBezTo>
                    <a:pt x="2521574" y="1425365"/>
                    <a:pt x="2510806" y="1429825"/>
                    <a:pt x="2499579" y="1429825"/>
                  </a:cubicBezTo>
                  <a:lnTo>
                    <a:pt x="42333" y="1429825"/>
                  </a:lnTo>
                  <a:cubicBezTo>
                    <a:pt x="31106" y="1429825"/>
                    <a:pt x="20338" y="1425365"/>
                    <a:pt x="12399" y="1417426"/>
                  </a:cubicBezTo>
                  <a:cubicBezTo>
                    <a:pt x="4460" y="1409487"/>
                    <a:pt x="0" y="1398720"/>
                    <a:pt x="0" y="1387492"/>
                  </a:cubicBezTo>
                  <a:lnTo>
                    <a:pt x="0" y="42333"/>
                  </a:lnTo>
                  <a:cubicBezTo>
                    <a:pt x="0" y="31106"/>
                    <a:pt x="4460" y="20338"/>
                    <a:pt x="12399" y="12399"/>
                  </a:cubicBezTo>
                  <a:cubicBezTo>
                    <a:pt x="20338" y="4460"/>
                    <a:pt x="31106" y="0"/>
                    <a:pt x="42333" y="0"/>
                  </a:cubicBezTo>
                  <a:close/>
                </a:path>
              </a:pathLst>
            </a:custGeom>
            <a:solidFill>
              <a:srgbClr val="004EAD"/>
            </a:solidFill>
            <a:ln cap="rnd">
              <a:noFill/>
              <a:prstDash val="dash"/>
              <a:round/>
            </a:ln>
          </p:spPr>
          <p:txBody>
            <a:bodyPr/>
            <a:lstStyle/>
            <a:p>
              <a:endParaRPr lang="zh-TW" altLang="en-US"/>
            </a:p>
          </p:txBody>
        </p:sp>
        <p:sp>
          <p:nvSpPr>
            <p:cNvPr id="7" name="TextBox 7"/>
            <p:cNvSpPr txBox="1"/>
            <p:nvPr/>
          </p:nvSpPr>
          <p:spPr>
            <a:xfrm>
              <a:off x="0" y="-47625"/>
              <a:ext cx="2541912" cy="1477450"/>
            </a:xfrm>
            <a:prstGeom prst="rect">
              <a:avLst/>
            </a:prstGeom>
          </p:spPr>
          <p:txBody>
            <a:bodyPr lIns="50800" tIns="50800" rIns="50800" bIns="50800" rtlCol="0" anchor="ctr"/>
            <a:lstStyle/>
            <a:p>
              <a:pPr algn="ctr">
                <a:lnSpc>
                  <a:spcPts val="3051"/>
                </a:lnSpc>
              </a:pPr>
              <a:endParaRPr/>
            </a:p>
          </p:txBody>
        </p:sp>
      </p:grpSp>
      <p:grpSp>
        <p:nvGrpSpPr>
          <p:cNvPr id="8" name="Group 8"/>
          <p:cNvGrpSpPr/>
          <p:nvPr/>
        </p:nvGrpSpPr>
        <p:grpSpPr>
          <a:xfrm>
            <a:off x="9144000" y="5143500"/>
            <a:ext cx="9144000" cy="5143500"/>
            <a:chOff x="0" y="0"/>
            <a:chExt cx="2541912" cy="1429825"/>
          </a:xfrm>
        </p:grpSpPr>
        <p:sp>
          <p:nvSpPr>
            <p:cNvPr id="9" name="Freeform 9"/>
            <p:cNvSpPr/>
            <p:nvPr/>
          </p:nvSpPr>
          <p:spPr>
            <a:xfrm>
              <a:off x="0" y="0"/>
              <a:ext cx="2541912" cy="1429825"/>
            </a:xfrm>
            <a:custGeom>
              <a:avLst/>
              <a:gdLst/>
              <a:ahLst/>
              <a:cxnLst/>
              <a:rect l="l" t="t" r="r" b="b"/>
              <a:pathLst>
                <a:path w="2541912" h="1429825">
                  <a:moveTo>
                    <a:pt x="42333" y="0"/>
                  </a:moveTo>
                  <a:lnTo>
                    <a:pt x="2499579" y="0"/>
                  </a:lnTo>
                  <a:cubicBezTo>
                    <a:pt x="2510806" y="0"/>
                    <a:pt x="2521574" y="4460"/>
                    <a:pt x="2529513" y="12399"/>
                  </a:cubicBezTo>
                  <a:cubicBezTo>
                    <a:pt x="2537452" y="20338"/>
                    <a:pt x="2541912" y="31106"/>
                    <a:pt x="2541912" y="42333"/>
                  </a:cubicBezTo>
                  <a:lnTo>
                    <a:pt x="2541912" y="1387492"/>
                  </a:lnTo>
                  <a:cubicBezTo>
                    <a:pt x="2541912" y="1398720"/>
                    <a:pt x="2537452" y="1409487"/>
                    <a:pt x="2529513" y="1417426"/>
                  </a:cubicBezTo>
                  <a:cubicBezTo>
                    <a:pt x="2521574" y="1425365"/>
                    <a:pt x="2510806" y="1429825"/>
                    <a:pt x="2499579" y="1429825"/>
                  </a:cubicBezTo>
                  <a:lnTo>
                    <a:pt x="42333" y="1429825"/>
                  </a:lnTo>
                  <a:cubicBezTo>
                    <a:pt x="31106" y="1429825"/>
                    <a:pt x="20338" y="1425365"/>
                    <a:pt x="12399" y="1417426"/>
                  </a:cubicBezTo>
                  <a:cubicBezTo>
                    <a:pt x="4460" y="1409487"/>
                    <a:pt x="0" y="1398720"/>
                    <a:pt x="0" y="1387492"/>
                  </a:cubicBezTo>
                  <a:lnTo>
                    <a:pt x="0" y="42333"/>
                  </a:lnTo>
                  <a:cubicBezTo>
                    <a:pt x="0" y="31106"/>
                    <a:pt x="4460" y="20338"/>
                    <a:pt x="12399" y="12399"/>
                  </a:cubicBezTo>
                  <a:cubicBezTo>
                    <a:pt x="20338" y="4460"/>
                    <a:pt x="31106" y="0"/>
                    <a:pt x="42333" y="0"/>
                  </a:cubicBezTo>
                  <a:close/>
                </a:path>
              </a:pathLst>
            </a:custGeom>
            <a:solidFill>
              <a:srgbClr val="004EAD"/>
            </a:solidFill>
            <a:ln cap="rnd">
              <a:noFill/>
              <a:prstDash val="dash"/>
              <a:round/>
            </a:ln>
          </p:spPr>
          <p:txBody>
            <a:bodyPr/>
            <a:lstStyle/>
            <a:p>
              <a:endParaRPr lang="zh-TW" altLang="en-US" dirty="0"/>
            </a:p>
          </p:txBody>
        </p:sp>
        <p:sp>
          <p:nvSpPr>
            <p:cNvPr id="10" name="TextBox 10"/>
            <p:cNvSpPr txBox="1"/>
            <p:nvPr/>
          </p:nvSpPr>
          <p:spPr>
            <a:xfrm>
              <a:off x="0" y="-47625"/>
              <a:ext cx="2541912" cy="1477450"/>
            </a:xfrm>
            <a:prstGeom prst="rect">
              <a:avLst/>
            </a:prstGeom>
          </p:spPr>
          <p:txBody>
            <a:bodyPr lIns="50800" tIns="50800" rIns="50800" bIns="50800" rtlCol="0" anchor="ctr"/>
            <a:lstStyle/>
            <a:p>
              <a:pPr algn="ctr">
                <a:lnSpc>
                  <a:spcPts val="3051"/>
                </a:lnSpc>
              </a:pPr>
              <a:endParaRPr/>
            </a:p>
          </p:txBody>
        </p:sp>
      </p:grpSp>
      <p:grpSp>
        <p:nvGrpSpPr>
          <p:cNvPr id="11" name="Group 11"/>
          <p:cNvGrpSpPr/>
          <p:nvPr/>
        </p:nvGrpSpPr>
        <p:grpSpPr>
          <a:xfrm>
            <a:off x="9144000" y="0"/>
            <a:ext cx="9123541" cy="5143500"/>
            <a:chOff x="0" y="0"/>
            <a:chExt cx="2536225" cy="1429825"/>
          </a:xfrm>
        </p:grpSpPr>
        <p:sp>
          <p:nvSpPr>
            <p:cNvPr id="12" name="Freeform 12"/>
            <p:cNvSpPr/>
            <p:nvPr/>
          </p:nvSpPr>
          <p:spPr>
            <a:xfrm>
              <a:off x="0" y="0"/>
              <a:ext cx="2536225" cy="1429825"/>
            </a:xfrm>
            <a:custGeom>
              <a:avLst/>
              <a:gdLst/>
              <a:ahLst/>
              <a:cxnLst/>
              <a:rect l="l" t="t" r="r" b="b"/>
              <a:pathLst>
                <a:path w="2536225" h="1429825">
                  <a:moveTo>
                    <a:pt x="42428" y="0"/>
                  </a:moveTo>
                  <a:lnTo>
                    <a:pt x="2493796" y="0"/>
                  </a:lnTo>
                  <a:cubicBezTo>
                    <a:pt x="2517229" y="0"/>
                    <a:pt x="2536225" y="18996"/>
                    <a:pt x="2536225" y="42428"/>
                  </a:cubicBezTo>
                  <a:lnTo>
                    <a:pt x="2536225" y="1387397"/>
                  </a:lnTo>
                  <a:cubicBezTo>
                    <a:pt x="2536225" y="1410830"/>
                    <a:pt x="2517229" y="1429825"/>
                    <a:pt x="2493796" y="1429825"/>
                  </a:cubicBezTo>
                  <a:lnTo>
                    <a:pt x="42428" y="1429825"/>
                  </a:lnTo>
                  <a:cubicBezTo>
                    <a:pt x="18996" y="1429825"/>
                    <a:pt x="0" y="1410830"/>
                    <a:pt x="0" y="1387397"/>
                  </a:cubicBezTo>
                  <a:lnTo>
                    <a:pt x="0" y="42428"/>
                  </a:lnTo>
                  <a:cubicBezTo>
                    <a:pt x="0" y="18996"/>
                    <a:pt x="18996" y="0"/>
                    <a:pt x="42428" y="0"/>
                  </a:cubicBezTo>
                  <a:close/>
                </a:path>
              </a:pathLst>
            </a:custGeom>
            <a:solidFill>
              <a:srgbClr val="097D4C"/>
            </a:solidFill>
            <a:ln cap="rnd">
              <a:noFill/>
              <a:prstDash val="dash"/>
              <a:round/>
            </a:ln>
          </p:spPr>
          <p:txBody>
            <a:bodyPr/>
            <a:lstStyle/>
            <a:p>
              <a:endParaRPr lang="zh-TW" altLang="en-US"/>
            </a:p>
          </p:txBody>
        </p:sp>
        <p:sp>
          <p:nvSpPr>
            <p:cNvPr id="13" name="TextBox 13"/>
            <p:cNvSpPr txBox="1"/>
            <p:nvPr/>
          </p:nvSpPr>
          <p:spPr>
            <a:xfrm>
              <a:off x="0" y="-47625"/>
              <a:ext cx="2536225" cy="1477450"/>
            </a:xfrm>
            <a:prstGeom prst="rect">
              <a:avLst/>
            </a:prstGeom>
          </p:spPr>
          <p:txBody>
            <a:bodyPr lIns="50800" tIns="50800" rIns="50800" bIns="50800" rtlCol="0" anchor="ctr"/>
            <a:lstStyle/>
            <a:p>
              <a:pPr algn="ctr">
                <a:lnSpc>
                  <a:spcPts val="3051"/>
                </a:lnSpc>
              </a:pPr>
              <a:endParaRPr/>
            </a:p>
          </p:txBody>
        </p:sp>
      </p:grpSp>
      <p:sp>
        <p:nvSpPr>
          <p:cNvPr id="14" name="TextBox 14"/>
          <p:cNvSpPr txBox="1"/>
          <p:nvPr/>
        </p:nvSpPr>
        <p:spPr>
          <a:xfrm>
            <a:off x="20459" y="388405"/>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胡晉嘉</a:t>
            </a:r>
          </a:p>
        </p:txBody>
      </p:sp>
      <p:sp>
        <p:nvSpPr>
          <p:cNvPr id="15" name="TextBox 15"/>
          <p:cNvSpPr txBox="1"/>
          <p:nvPr/>
        </p:nvSpPr>
        <p:spPr>
          <a:xfrm>
            <a:off x="346860" y="1258054"/>
            <a:ext cx="8512016" cy="2954078"/>
          </a:xfrm>
          <a:prstGeom prst="rect">
            <a:avLst/>
          </a:prstGeom>
        </p:spPr>
        <p:txBody>
          <a:bodyPr lIns="0" tIns="0" rIns="0" bIns="0" rtlCol="0" anchor="t">
            <a:spAutoFit/>
          </a:bodyPr>
          <a:lstStyle/>
          <a:p>
            <a:pPr algn="just">
              <a:lnSpc>
                <a:spcPts val="2887"/>
              </a:lnSpc>
            </a:pPr>
            <a:r>
              <a:rPr lang="en-US" sz="2309" dirty="0" err="1">
                <a:solidFill>
                  <a:srgbClr val="F1EAD1"/>
                </a:solidFill>
                <a:latin typeface="Arial Unicode"/>
                <a:ea typeface="Arial Unicode"/>
                <a:cs typeface="Arial Unicode"/>
                <a:sym typeface="Arial Unicode"/>
              </a:rPr>
              <a:t>這次餐廳管理系統的資料庫專題讓我獲益良多。從最初的系統需求分析開始，我逐步完成了ER</a:t>
            </a:r>
            <a:r>
              <a:rPr lang="en-US" sz="2309" dirty="0">
                <a:solidFill>
                  <a:srgbClr val="F1EAD1"/>
                </a:solidFill>
                <a:latin typeface="Arial Unicode"/>
                <a:ea typeface="Arial Unicode"/>
                <a:cs typeface="Arial Unicode"/>
                <a:sym typeface="Arial Unicode"/>
              </a:rPr>
              <a:t> diagram的規劃設計，深入理解了資料庫完整性限制的重要性。在實際建置資料表的過程中，我特別注重主鍵與外鍵的約束關係，並透過各種驗證方式確保每個欄位的完整性限制都能正確運作。此外，我還學習了如何建立view來簡化複雜查詢。這次實作讓我深刻體會到，要設計出一個完善的資料庫系統，要對每個細節都嚴格把關，任何一個小疏忽都可能影響整體資料的完整性與正確性。</a:t>
            </a:r>
          </a:p>
        </p:txBody>
      </p:sp>
      <p:sp>
        <p:nvSpPr>
          <p:cNvPr id="16" name="TextBox 16"/>
          <p:cNvSpPr txBox="1"/>
          <p:nvPr/>
        </p:nvSpPr>
        <p:spPr>
          <a:xfrm>
            <a:off x="9144000" y="388405"/>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張鈞凱</a:t>
            </a:r>
          </a:p>
        </p:txBody>
      </p:sp>
      <p:sp>
        <p:nvSpPr>
          <p:cNvPr id="17" name="TextBox 17"/>
          <p:cNvSpPr txBox="1"/>
          <p:nvPr/>
        </p:nvSpPr>
        <p:spPr>
          <a:xfrm>
            <a:off x="20459" y="5668197"/>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林震宇</a:t>
            </a:r>
          </a:p>
        </p:txBody>
      </p:sp>
      <p:sp>
        <p:nvSpPr>
          <p:cNvPr id="18" name="TextBox 18"/>
          <p:cNvSpPr txBox="1"/>
          <p:nvPr/>
        </p:nvSpPr>
        <p:spPr>
          <a:xfrm>
            <a:off x="9144000" y="5668197"/>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楊政愷</a:t>
            </a:r>
          </a:p>
        </p:txBody>
      </p:sp>
      <p:sp>
        <p:nvSpPr>
          <p:cNvPr id="19" name="TextBox 19"/>
          <p:cNvSpPr txBox="1"/>
          <p:nvPr/>
        </p:nvSpPr>
        <p:spPr>
          <a:xfrm>
            <a:off x="9449763" y="1258054"/>
            <a:ext cx="8512016" cy="2528509"/>
          </a:xfrm>
          <a:prstGeom prst="rect">
            <a:avLst/>
          </a:prstGeom>
        </p:spPr>
        <p:txBody>
          <a:bodyPr lIns="0" tIns="0" rIns="0" bIns="0" rtlCol="0" anchor="t">
            <a:spAutoFit/>
          </a:bodyPr>
          <a:lstStyle/>
          <a:p>
            <a:pPr algn="just">
              <a:lnSpc>
                <a:spcPts val="2887"/>
              </a:lnSpc>
            </a:pPr>
            <a:r>
              <a:rPr lang="en-US" sz="2309" dirty="0" err="1">
                <a:solidFill>
                  <a:srgbClr val="F1EAD1"/>
                </a:solidFill>
                <a:latin typeface="Arial Unicode"/>
                <a:ea typeface="Arial Unicode"/>
                <a:cs typeface="Arial Unicode"/>
                <a:sym typeface="Arial Unicode"/>
              </a:rPr>
              <a:t>這是我第一次建立資料庫，這次期末專題讓我深知了解到創建table、insert和各式view，我也從一開始使用command</a:t>
            </a:r>
            <a:r>
              <a:rPr lang="en-US" sz="2309" dirty="0">
                <a:solidFill>
                  <a:srgbClr val="F1EAD1"/>
                </a:solidFill>
                <a:latin typeface="Arial Unicode"/>
                <a:ea typeface="Arial Unicode"/>
                <a:cs typeface="Arial Unicode"/>
                <a:sym typeface="Arial Unicode"/>
              </a:rPr>
              <a:t> </a:t>
            </a:r>
            <a:r>
              <a:rPr lang="en-US" sz="2309" dirty="0" err="1">
                <a:solidFill>
                  <a:srgbClr val="F1EAD1"/>
                </a:solidFill>
                <a:latin typeface="Arial Unicode"/>
                <a:ea typeface="Arial Unicode"/>
                <a:cs typeface="Arial Unicode"/>
                <a:sym typeface="Arial Unicode"/>
              </a:rPr>
              <a:t>promt到載DBeaver來用GUI來更好看出目前的資料庫狀態，途中也有遇到各式各樣的問題像是因為在insert</a:t>
            </a:r>
            <a:r>
              <a:rPr lang="en-US" sz="2309" dirty="0">
                <a:solidFill>
                  <a:srgbClr val="F1EAD1"/>
                </a:solidFill>
                <a:latin typeface="Arial Unicode"/>
                <a:ea typeface="Arial Unicode"/>
                <a:cs typeface="Arial Unicode"/>
                <a:sym typeface="Arial Unicode"/>
              </a:rPr>
              <a:t> dummy data不夠謹慎導致view的輸出有邏輯上的錯誤，也讓我認識到了資料的完整性有多重要，可以省去在輸入資料時的錯誤，也意識到資料庫完整創建的重要性，可以省去後續實作的複雜度。</a:t>
            </a:r>
          </a:p>
        </p:txBody>
      </p:sp>
      <p:sp>
        <p:nvSpPr>
          <p:cNvPr id="20" name="文字方塊 19">
            <a:extLst>
              <a:ext uri="{FF2B5EF4-FFF2-40B4-BE49-F238E27FC236}">
                <a16:creationId xmlns:a16="http://schemas.microsoft.com/office/drawing/2014/main" id="{6E0D7CDD-B0F6-691F-EBEB-6DBAFD360453}"/>
              </a:ext>
            </a:extLst>
          </p:cNvPr>
          <p:cNvSpPr txBox="1"/>
          <p:nvPr/>
        </p:nvSpPr>
        <p:spPr>
          <a:xfrm>
            <a:off x="9677399" y="6275443"/>
            <a:ext cx="8284379" cy="2936188"/>
          </a:xfrm>
          <a:prstGeom prst="rect">
            <a:avLst/>
          </a:prstGeom>
          <a:noFill/>
        </p:spPr>
        <p:txBody>
          <a:bodyPr wrap="square" rtlCol="0">
            <a:spAutoFit/>
          </a:bodyPr>
          <a:lstStyle/>
          <a:p>
            <a:pPr algn="just"/>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完成餐廳管理系統資料庫設計後，我感受到資料庫結構對系統效率與資料完整性的重要性。透過設計</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Users</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Orders</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Inventory</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等資料表，我學會如何運用主鍵、外鍵與檢查約束確保資料一致性，並利用視圖簡化邏輯與查詢。</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ER</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圖讓我更清晰掌握實體關係，特別是在處理多對多關係時。模擬真實資料的過程也讓我意識到實際應用中資料的複雜性與多樣性。這次不僅提升了我的</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SQL</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技能，也讓我對系統分析與需求轉化有了更深的理解</a:t>
            </a:r>
            <a:r>
              <a:rPr lang="en-US" altLang="zh-TW" sz="2309" dirty="0">
                <a:solidFill>
                  <a:schemeClr val="bg1"/>
                </a:solidFill>
                <a:latin typeface="Arial Unicode" panose="02020500000000000000" charset="-120"/>
                <a:ea typeface="Arial Unicode" panose="02020500000000000000" charset="-120"/>
                <a:cs typeface="Arial Unicode" panose="02020500000000000000" charset="-120"/>
                <a:sym typeface="Arial Unicode"/>
              </a:rPr>
              <a:t>。</a:t>
            </a:r>
            <a:endParaRPr lang="zh-TW" altLang="en-US" sz="2310" dirty="0">
              <a:solidFill>
                <a:schemeClr val="bg1"/>
              </a:solidFill>
              <a:latin typeface="Arial Unicode" panose="02020500000000000000" charset="-120"/>
              <a:ea typeface="Arial Unicode" panose="02020500000000000000" charset="-120"/>
              <a:cs typeface="Arial Unicode" panose="02020500000000000000" charset="-120"/>
            </a:endParaRPr>
          </a:p>
        </p:txBody>
      </p:sp>
      <p:sp>
        <p:nvSpPr>
          <p:cNvPr id="22" name="文字方塊 21">
            <a:extLst>
              <a:ext uri="{FF2B5EF4-FFF2-40B4-BE49-F238E27FC236}">
                <a16:creationId xmlns:a16="http://schemas.microsoft.com/office/drawing/2014/main" id="{F8ADDD86-248F-E837-90C5-0FB5565F8278}"/>
              </a:ext>
            </a:extLst>
          </p:cNvPr>
          <p:cNvSpPr txBox="1"/>
          <p:nvPr/>
        </p:nvSpPr>
        <p:spPr>
          <a:xfrm>
            <a:off x="4428698" y="4974187"/>
            <a:ext cx="9239534" cy="369332"/>
          </a:xfrm>
          <a:prstGeom prst="rect">
            <a:avLst/>
          </a:prstGeom>
          <a:noFill/>
        </p:spPr>
        <p:txBody>
          <a:bodyPr wrap="square">
            <a:spAutoFit/>
          </a:bodyPr>
          <a:lstStyle/>
          <a:p>
            <a:r>
              <a:rPr lang="en-US" altLang="zh-TW" sz="1800" dirty="0">
                <a:solidFill>
                  <a:srgbClr val="F1EAD1"/>
                </a:solidFill>
                <a:latin typeface="Arial Unicode"/>
                <a:ea typeface="Arial Unicode"/>
                <a:cs typeface="Arial Unicode"/>
                <a:sym typeface="Arial Unicode"/>
              </a:rPr>
              <a:t>。</a:t>
            </a:r>
            <a:endParaRPr lang="zh-TW" altLang="en-US" dirty="0"/>
          </a:p>
        </p:txBody>
      </p:sp>
      <p:sp>
        <p:nvSpPr>
          <p:cNvPr id="24" name="文字方塊 23">
            <a:extLst>
              <a:ext uri="{FF2B5EF4-FFF2-40B4-BE49-F238E27FC236}">
                <a16:creationId xmlns:a16="http://schemas.microsoft.com/office/drawing/2014/main" id="{5B53D324-7240-C3D0-FE27-E114F1CC90EC}"/>
              </a:ext>
            </a:extLst>
          </p:cNvPr>
          <p:cNvSpPr txBox="1"/>
          <p:nvPr/>
        </p:nvSpPr>
        <p:spPr>
          <a:xfrm>
            <a:off x="495862" y="6329116"/>
            <a:ext cx="8363014" cy="2936188"/>
          </a:xfrm>
          <a:prstGeom prst="rect">
            <a:avLst/>
          </a:prstGeom>
          <a:noFill/>
        </p:spPr>
        <p:txBody>
          <a:bodyPr wrap="square">
            <a:spAutoFit/>
          </a:bodyPr>
          <a:lstStyle/>
          <a:p>
            <a:pPr algn="just"/>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在建立餐廳資料庫系統的過程中，我覺得需要貼近實際營運流程的理解。結合我在餐飲業工作的經驗，像是訂單處理、菜單更新、庫存管理與顧客訂位這幾個環節在系統設計中的重要性。透過這次設計，我學會了運用檢查條件與觸發器來防止異常輸入。同時，</a:t>
            </a:r>
            <a:r>
              <a:rPr lang="en-US" altLang="zh-TW" sz="2310" dirty="0">
                <a:solidFill>
                  <a:schemeClr val="bg1"/>
                </a:solidFill>
                <a:latin typeface="Arial Unicode" panose="02020500000000000000" charset="-120"/>
                <a:ea typeface="Arial Unicode" panose="02020500000000000000" charset="-120"/>
                <a:cs typeface="Arial Unicode" panose="02020500000000000000" charset="-120"/>
              </a:rPr>
              <a:t>ER</a:t>
            </a:r>
            <a:r>
              <a:rPr lang="zh-TW" altLang="en-US" sz="2310" dirty="0">
                <a:solidFill>
                  <a:schemeClr val="bg1"/>
                </a:solidFill>
                <a:latin typeface="Arial Unicode" panose="02020500000000000000" charset="-120"/>
                <a:ea typeface="Arial Unicode" panose="02020500000000000000" charset="-120"/>
                <a:cs typeface="Arial Unicode" panose="02020500000000000000" charset="-120"/>
              </a:rPr>
              <a:t>圖幫助我在系統分析階段快速釐清各項資源與流程間的邏輯關係，使得整個資料架構更為清晰與完整。這次經驗讓我學會了提升效率與服務品質上的關鍵作用，也讓我更有信心將實務經驗轉化為具體的技術解決方案。</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283035" y="3280915"/>
            <a:ext cx="9721929" cy="2559607"/>
            <a:chOff x="0" y="0"/>
            <a:chExt cx="12962572" cy="3412809"/>
          </a:xfrm>
        </p:grpSpPr>
        <p:sp>
          <p:nvSpPr>
            <p:cNvPr id="16" name="TextBox 16"/>
            <p:cNvSpPr txBox="1"/>
            <p:nvPr/>
          </p:nvSpPr>
          <p:spPr>
            <a:xfrm>
              <a:off x="0" y="642820"/>
              <a:ext cx="12962572" cy="2769989"/>
            </a:xfrm>
            <a:prstGeom prst="rect">
              <a:avLst/>
            </a:prstGeom>
          </p:spPr>
          <p:txBody>
            <a:bodyPr lIns="0" tIns="0" rIns="0" bIns="0" rtlCol="0" anchor="t">
              <a:spAutoFit/>
            </a:bodyPr>
            <a:lstStyle/>
            <a:p>
              <a:pPr algn="ctr">
                <a:lnSpc>
                  <a:spcPts val="16164"/>
                </a:lnSpc>
              </a:pPr>
              <a:r>
                <a:rPr lang="zh-TW" altLang="en-US" sz="16164" spc="-889" dirty="0">
                  <a:solidFill>
                    <a:srgbClr val="097D4C"/>
                  </a:solidFill>
                  <a:latin typeface="可画悦酷黑体-繁"/>
                  <a:ea typeface="可画悦酷黑体-繁"/>
                  <a:cs typeface="可画悦酷黑体-繁"/>
                  <a:sym typeface="可画悦酷黑体-繁"/>
                </a:rPr>
                <a:t>工作分配</a:t>
              </a:r>
              <a:endParaRPr lang="en-US" sz="16164" spc="-889" dirty="0">
                <a:solidFill>
                  <a:srgbClr val="097D4C"/>
                </a:solidFill>
                <a:latin typeface="可画悦酷黑体-繁"/>
                <a:ea typeface="可画悦酷黑体-繁"/>
                <a:cs typeface="可画悦酷黑体-繁"/>
                <a:sym typeface="可画悦酷黑体-繁"/>
              </a:endParaRPr>
            </a:p>
          </p:txBody>
        </p:sp>
        <p:sp>
          <p:nvSpPr>
            <p:cNvPr id="17" name="Freeform 17"/>
            <p:cNvSpPr/>
            <p:nvPr/>
          </p:nvSpPr>
          <p:spPr>
            <a:xfrm flipH="1">
              <a:off x="11671814" y="0"/>
              <a:ext cx="635303" cy="633715"/>
            </a:xfrm>
            <a:custGeom>
              <a:avLst/>
              <a:gdLst/>
              <a:ahLst/>
              <a:cxnLst/>
              <a:rect l="l" t="t" r="r" b="b"/>
              <a:pathLst>
                <a:path w="635303" h="633715">
                  <a:moveTo>
                    <a:pt x="635303" y="0"/>
                  </a:moveTo>
                  <a:lnTo>
                    <a:pt x="0" y="0"/>
                  </a:lnTo>
                  <a:lnTo>
                    <a:pt x="0" y="633715"/>
                  </a:lnTo>
                  <a:lnTo>
                    <a:pt x="635303" y="633715"/>
                  </a:lnTo>
                  <a:lnTo>
                    <a:pt x="63530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extLst>
      <p:ext uri="{BB962C8B-B14F-4D97-AF65-F5344CB8AC3E}">
        <p14:creationId xmlns:p14="http://schemas.microsoft.com/office/powerpoint/2010/main" val="3838301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459" y="5143500"/>
            <a:ext cx="9123541" cy="5143500"/>
            <a:chOff x="0" y="0"/>
            <a:chExt cx="2536225" cy="1429825"/>
          </a:xfrm>
        </p:grpSpPr>
        <p:sp>
          <p:nvSpPr>
            <p:cNvPr id="3" name="Freeform 3"/>
            <p:cNvSpPr/>
            <p:nvPr/>
          </p:nvSpPr>
          <p:spPr>
            <a:xfrm>
              <a:off x="0" y="0"/>
              <a:ext cx="2536225" cy="1429825"/>
            </a:xfrm>
            <a:custGeom>
              <a:avLst/>
              <a:gdLst/>
              <a:ahLst/>
              <a:cxnLst/>
              <a:rect l="l" t="t" r="r" b="b"/>
              <a:pathLst>
                <a:path w="2536225" h="1429825">
                  <a:moveTo>
                    <a:pt x="42428" y="0"/>
                  </a:moveTo>
                  <a:lnTo>
                    <a:pt x="2493796" y="0"/>
                  </a:lnTo>
                  <a:cubicBezTo>
                    <a:pt x="2517229" y="0"/>
                    <a:pt x="2536225" y="18996"/>
                    <a:pt x="2536225" y="42428"/>
                  </a:cubicBezTo>
                  <a:lnTo>
                    <a:pt x="2536225" y="1387397"/>
                  </a:lnTo>
                  <a:cubicBezTo>
                    <a:pt x="2536225" y="1410830"/>
                    <a:pt x="2517229" y="1429825"/>
                    <a:pt x="2493796" y="1429825"/>
                  </a:cubicBezTo>
                  <a:lnTo>
                    <a:pt x="42428" y="1429825"/>
                  </a:lnTo>
                  <a:cubicBezTo>
                    <a:pt x="18996" y="1429825"/>
                    <a:pt x="0" y="1410830"/>
                    <a:pt x="0" y="1387397"/>
                  </a:cubicBezTo>
                  <a:lnTo>
                    <a:pt x="0" y="42428"/>
                  </a:lnTo>
                  <a:cubicBezTo>
                    <a:pt x="0" y="18996"/>
                    <a:pt x="18996" y="0"/>
                    <a:pt x="42428" y="0"/>
                  </a:cubicBezTo>
                  <a:close/>
                </a:path>
              </a:pathLst>
            </a:custGeom>
            <a:solidFill>
              <a:srgbClr val="097D4C"/>
            </a:solidFill>
            <a:ln cap="rnd">
              <a:noFill/>
              <a:prstDash val="dash"/>
              <a:round/>
            </a:ln>
          </p:spPr>
          <p:txBody>
            <a:bodyPr/>
            <a:lstStyle/>
            <a:p>
              <a:endParaRPr lang="zh-TW" altLang="en-US"/>
            </a:p>
          </p:txBody>
        </p:sp>
        <p:sp>
          <p:nvSpPr>
            <p:cNvPr id="4" name="TextBox 4"/>
            <p:cNvSpPr txBox="1"/>
            <p:nvPr/>
          </p:nvSpPr>
          <p:spPr>
            <a:xfrm>
              <a:off x="0" y="-47625"/>
              <a:ext cx="2536225" cy="1477450"/>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0" y="0"/>
            <a:ext cx="9144000" cy="5143500"/>
            <a:chOff x="0" y="0"/>
            <a:chExt cx="2541912" cy="1429825"/>
          </a:xfrm>
        </p:grpSpPr>
        <p:sp>
          <p:nvSpPr>
            <p:cNvPr id="6" name="Freeform 6"/>
            <p:cNvSpPr/>
            <p:nvPr/>
          </p:nvSpPr>
          <p:spPr>
            <a:xfrm>
              <a:off x="0" y="0"/>
              <a:ext cx="2541912" cy="1429825"/>
            </a:xfrm>
            <a:custGeom>
              <a:avLst/>
              <a:gdLst/>
              <a:ahLst/>
              <a:cxnLst/>
              <a:rect l="l" t="t" r="r" b="b"/>
              <a:pathLst>
                <a:path w="2541912" h="1429825">
                  <a:moveTo>
                    <a:pt x="42333" y="0"/>
                  </a:moveTo>
                  <a:lnTo>
                    <a:pt x="2499579" y="0"/>
                  </a:lnTo>
                  <a:cubicBezTo>
                    <a:pt x="2510806" y="0"/>
                    <a:pt x="2521574" y="4460"/>
                    <a:pt x="2529513" y="12399"/>
                  </a:cubicBezTo>
                  <a:cubicBezTo>
                    <a:pt x="2537452" y="20338"/>
                    <a:pt x="2541912" y="31106"/>
                    <a:pt x="2541912" y="42333"/>
                  </a:cubicBezTo>
                  <a:lnTo>
                    <a:pt x="2541912" y="1387492"/>
                  </a:lnTo>
                  <a:cubicBezTo>
                    <a:pt x="2541912" y="1398720"/>
                    <a:pt x="2537452" y="1409487"/>
                    <a:pt x="2529513" y="1417426"/>
                  </a:cubicBezTo>
                  <a:cubicBezTo>
                    <a:pt x="2521574" y="1425365"/>
                    <a:pt x="2510806" y="1429825"/>
                    <a:pt x="2499579" y="1429825"/>
                  </a:cubicBezTo>
                  <a:lnTo>
                    <a:pt x="42333" y="1429825"/>
                  </a:lnTo>
                  <a:cubicBezTo>
                    <a:pt x="31106" y="1429825"/>
                    <a:pt x="20338" y="1425365"/>
                    <a:pt x="12399" y="1417426"/>
                  </a:cubicBezTo>
                  <a:cubicBezTo>
                    <a:pt x="4460" y="1409487"/>
                    <a:pt x="0" y="1398720"/>
                    <a:pt x="0" y="1387492"/>
                  </a:cubicBezTo>
                  <a:lnTo>
                    <a:pt x="0" y="42333"/>
                  </a:lnTo>
                  <a:cubicBezTo>
                    <a:pt x="0" y="31106"/>
                    <a:pt x="4460" y="20338"/>
                    <a:pt x="12399" y="12399"/>
                  </a:cubicBezTo>
                  <a:cubicBezTo>
                    <a:pt x="20338" y="4460"/>
                    <a:pt x="31106" y="0"/>
                    <a:pt x="42333" y="0"/>
                  </a:cubicBezTo>
                  <a:close/>
                </a:path>
              </a:pathLst>
            </a:custGeom>
            <a:solidFill>
              <a:srgbClr val="004EAD"/>
            </a:solidFill>
            <a:ln cap="rnd">
              <a:noFill/>
              <a:prstDash val="dash"/>
              <a:round/>
            </a:ln>
          </p:spPr>
          <p:txBody>
            <a:bodyPr/>
            <a:lstStyle/>
            <a:p>
              <a:endParaRPr lang="zh-TW" altLang="en-US"/>
            </a:p>
          </p:txBody>
        </p:sp>
        <p:sp>
          <p:nvSpPr>
            <p:cNvPr id="7" name="TextBox 7"/>
            <p:cNvSpPr txBox="1"/>
            <p:nvPr/>
          </p:nvSpPr>
          <p:spPr>
            <a:xfrm>
              <a:off x="0" y="-47625"/>
              <a:ext cx="2541912" cy="1477450"/>
            </a:xfrm>
            <a:prstGeom prst="rect">
              <a:avLst/>
            </a:prstGeom>
          </p:spPr>
          <p:txBody>
            <a:bodyPr lIns="50800" tIns="50800" rIns="50800" bIns="50800" rtlCol="0" anchor="ctr"/>
            <a:lstStyle/>
            <a:p>
              <a:pPr algn="ctr">
                <a:lnSpc>
                  <a:spcPts val="3051"/>
                </a:lnSpc>
              </a:pPr>
              <a:endParaRPr/>
            </a:p>
          </p:txBody>
        </p:sp>
      </p:grpSp>
      <p:grpSp>
        <p:nvGrpSpPr>
          <p:cNvPr id="8" name="Group 8"/>
          <p:cNvGrpSpPr/>
          <p:nvPr/>
        </p:nvGrpSpPr>
        <p:grpSpPr>
          <a:xfrm>
            <a:off x="9144000" y="5143500"/>
            <a:ext cx="9144000" cy="5143500"/>
            <a:chOff x="0" y="0"/>
            <a:chExt cx="2541912" cy="1429825"/>
          </a:xfrm>
        </p:grpSpPr>
        <p:sp>
          <p:nvSpPr>
            <p:cNvPr id="9" name="Freeform 9"/>
            <p:cNvSpPr/>
            <p:nvPr/>
          </p:nvSpPr>
          <p:spPr>
            <a:xfrm>
              <a:off x="0" y="0"/>
              <a:ext cx="2541912" cy="1429825"/>
            </a:xfrm>
            <a:custGeom>
              <a:avLst/>
              <a:gdLst/>
              <a:ahLst/>
              <a:cxnLst/>
              <a:rect l="l" t="t" r="r" b="b"/>
              <a:pathLst>
                <a:path w="2541912" h="1429825">
                  <a:moveTo>
                    <a:pt x="42333" y="0"/>
                  </a:moveTo>
                  <a:lnTo>
                    <a:pt x="2499579" y="0"/>
                  </a:lnTo>
                  <a:cubicBezTo>
                    <a:pt x="2510806" y="0"/>
                    <a:pt x="2521574" y="4460"/>
                    <a:pt x="2529513" y="12399"/>
                  </a:cubicBezTo>
                  <a:cubicBezTo>
                    <a:pt x="2537452" y="20338"/>
                    <a:pt x="2541912" y="31106"/>
                    <a:pt x="2541912" y="42333"/>
                  </a:cubicBezTo>
                  <a:lnTo>
                    <a:pt x="2541912" y="1387492"/>
                  </a:lnTo>
                  <a:cubicBezTo>
                    <a:pt x="2541912" y="1398720"/>
                    <a:pt x="2537452" y="1409487"/>
                    <a:pt x="2529513" y="1417426"/>
                  </a:cubicBezTo>
                  <a:cubicBezTo>
                    <a:pt x="2521574" y="1425365"/>
                    <a:pt x="2510806" y="1429825"/>
                    <a:pt x="2499579" y="1429825"/>
                  </a:cubicBezTo>
                  <a:lnTo>
                    <a:pt x="42333" y="1429825"/>
                  </a:lnTo>
                  <a:cubicBezTo>
                    <a:pt x="31106" y="1429825"/>
                    <a:pt x="20338" y="1425365"/>
                    <a:pt x="12399" y="1417426"/>
                  </a:cubicBezTo>
                  <a:cubicBezTo>
                    <a:pt x="4460" y="1409487"/>
                    <a:pt x="0" y="1398720"/>
                    <a:pt x="0" y="1387492"/>
                  </a:cubicBezTo>
                  <a:lnTo>
                    <a:pt x="0" y="42333"/>
                  </a:lnTo>
                  <a:cubicBezTo>
                    <a:pt x="0" y="31106"/>
                    <a:pt x="4460" y="20338"/>
                    <a:pt x="12399" y="12399"/>
                  </a:cubicBezTo>
                  <a:cubicBezTo>
                    <a:pt x="20338" y="4460"/>
                    <a:pt x="31106" y="0"/>
                    <a:pt x="42333" y="0"/>
                  </a:cubicBezTo>
                  <a:close/>
                </a:path>
              </a:pathLst>
            </a:custGeom>
            <a:solidFill>
              <a:srgbClr val="004EAD"/>
            </a:solidFill>
            <a:ln cap="rnd">
              <a:noFill/>
              <a:prstDash val="dash"/>
              <a:round/>
            </a:ln>
          </p:spPr>
          <p:txBody>
            <a:bodyPr/>
            <a:lstStyle/>
            <a:p>
              <a:endParaRPr lang="zh-TW" altLang="en-US" dirty="0"/>
            </a:p>
          </p:txBody>
        </p:sp>
        <p:sp>
          <p:nvSpPr>
            <p:cNvPr id="10" name="TextBox 10"/>
            <p:cNvSpPr txBox="1"/>
            <p:nvPr/>
          </p:nvSpPr>
          <p:spPr>
            <a:xfrm>
              <a:off x="0" y="-47625"/>
              <a:ext cx="2541912" cy="1477450"/>
            </a:xfrm>
            <a:prstGeom prst="rect">
              <a:avLst/>
            </a:prstGeom>
          </p:spPr>
          <p:txBody>
            <a:bodyPr lIns="50800" tIns="50800" rIns="50800" bIns="50800" rtlCol="0" anchor="ctr"/>
            <a:lstStyle/>
            <a:p>
              <a:pPr algn="ctr">
                <a:lnSpc>
                  <a:spcPts val="3051"/>
                </a:lnSpc>
              </a:pPr>
              <a:endParaRPr/>
            </a:p>
          </p:txBody>
        </p:sp>
      </p:grpSp>
      <p:grpSp>
        <p:nvGrpSpPr>
          <p:cNvPr id="11" name="Group 11"/>
          <p:cNvGrpSpPr/>
          <p:nvPr/>
        </p:nvGrpSpPr>
        <p:grpSpPr>
          <a:xfrm>
            <a:off x="9144000" y="0"/>
            <a:ext cx="9123541" cy="5143500"/>
            <a:chOff x="0" y="0"/>
            <a:chExt cx="2536225" cy="1429825"/>
          </a:xfrm>
        </p:grpSpPr>
        <p:sp>
          <p:nvSpPr>
            <p:cNvPr id="12" name="Freeform 12"/>
            <p:cNvSpPr/>
            <p:nvPr/>
          </p:nvSpPr>
          <p:spPr>
            <a:xfrm>
              <a:off x="0" y="0"/>
              <a:ext cx="2536225" cy="1429825"/>
            </a:xfrm>
            <a:custGeom>
              <a:avLst/>
              <a:gdLst/>
              <a:ahLst/>
              <a:cxnLst/>
              <a:rect l="l" t="t" r="r" b="b"/>
              <a:pathLst>
                <a:path w="2536225" h="1429825">
                  <a:moveTo>
                    <a:pt x="42428" y="0"/>
                  </a:moveTo>
                  <a:lnTo>
                    <a:pt x="2493796" y="0"/>
                  </a:lnTo>
                  <a:cubicBezTo>
                    <a:pt x="2517229" y="0"/>
                    <a:pt x="2536225" y="18996"/>
                    <a:pt x="2536225" y="42428"/>
                  </a:cubicBezTo>
                  <a:lnTo>
                    <a:pt x="2536225" y="1387397"/>
                  </a:lnTo>
                  <a:cubicBezTo>
                    <a:pt x="2536225" y="1410830"/>
                    <a:pt x="2517229" y="1429825"/>
                    <a:pt x="2493796" y="1429825"/>
                  </a:cubicBezTo>
                  <a:lnTo>
                    <a:pt x="42428" y="1429825"/>
                  </a:lnTo>
                  <a:cubicBezTo>
                    <a:pt x="18996" y="1429825"/>
                    <a:pt x="0" y="1410830"/>
                    <a:pt x="0" y="1387397"/>
                  </a:cubicBezTo>
                  <a:lnTo>
                    <a:pt x="0" y="42428"/>
                  </a:lnTo>
                  <a:cubicBezTo>
                    <a:pt x="0" y="18996"/>
                    <a:pt x="18996" y="0"/>
                    <a:pt x="42428" y="0"/>
                  </a:cubicBezTo>
                  <a:close/>
                </a:path>
              </a:pathLst>
            </a:custGeom>
            <a:solidFill>
              <a:srgbClr val="097D4C"/>
            </a:solidFill>
            <a:ln cap="rnd">
              <a:noFill/>
              <a:prstDash val="dash"/>
              <a:round/>
            </a:ln>
          </p:spPr>
          <p:txBody>
            <a:bodyPr/>
            <a:lstStyle/>
            <a:p>
              <a:endParaRPr lang="zh-TW" altLang="en-US"/>
            </a:p>
          </p:txBody>
        </p:sp>
        <p:sp>
          <p:nvSpPr>
            <p:cNvPr id="13" name="TextBox 13"/>
            <p:cNvSpPr txBox="1"/>
            <p:nvPr/>
          </p:nvSpPr>
          <p:spPr>
            <a:xfrm>
              <a:off x="0" y="-47625"/>
              <a:ext cx="2536225" cy="1477450"/>
            </a:xfrm>
            <a:prstGeom prst="rect">
              <a:avLst/>
            </a:prstGeom>
          </p:spPr>
          <p:txBody>
            <a:bodyPr lIns="50800" tIns="50800" rIns="50800" bIns="50800" rtlCol="0" anchor="ctr"/>
            <a:lstStyle/>
            <a:p>
              <a:pPr algn="ctr">
                <a:lnSpc>
                  <a:spcPts val="3051"/>
                </a:lnSpc>
              </a:pPr>
              <a:endParaRPr/>
            </a:p>
          </p:txBody>
        </p:sp>
      </p:grpSp>
      <p:sp>
        <p:nvSpPr>
          <p:cNvPr id="14" name="TextBox 14"/>
          <p:cNvSpPr txBox="1"/>
          <p:nvPr/>
        </p:nvSpPr>
        <p:spPr>
          <a:xfrm>
            <a:off x="20459" y="388405"/>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胡晉嘉</a:t>
            </a:r>
          </a:p>
        </p:txBody>
      </p:sp>
      <p:sp>
        <p:nvSpPr>
          <p:cNvPr id="15" name="TextBox 15"/>
          <p:cNvSpPr txBox="1"/>
          <p:nvPr/>
        </p:nvSpPr>
        <p:spPr>
          <a:xfrm>
            <a:off x="937746" y="1316560"/>
            <a:ext cx="8512016" cy="1838388"/>
          </a:xfrm>
          <a:prstGeom prst="rect">
            <a:avLst/>
          </a:prstGeom>
        </p:spPr>
        <p:txBody>
          <a:bodyPr lIns="0" tIns="0" rIns="0" bIns="0" rtlCol="0" anchor="t">
            <a:spAutoFit/>
          </a:bodyPr>
          <a:lstStyle/>
          <a:p>
            <a:pPr algn="just">
              <a:lnSpc>
                <a:spcPts val="2887"/>
              </a:lnSpc>
            </a:pPr>
            <a:r>
              <a:rPr lang="en-US" altLang="zh-TW" sz="2309" dirty="0">
                <a:solidFill>
                  <a:srgbClr val="F1EAD1"/>
                </a:solidFill>
                <a:latin typeface="Arial Unicode"/>
                <a:ea typeface="Arial Unicode"/>
                <a:cs typeface="Arial Unicode"/>
                <a:sym typeface="Arial Unicode"/>
              </a:rPr>
              <a:t>Schema</a:t>
            </a:r>
            <a:r>
              <a:rPr lang="zh-TW" altLang="en-US" sz="2309" dirty="0">
                <a:solidFill>
                  <a:srgbClr val="F1EAD1"/>
                </a:solidFill>
                <a:latin typeface="Arial Unicode"/>
                <a:ea typeface="Arial Unicode"/>
                <a:cs typeface="Arial Unicode"/>
                <a:sym typeface="Arial Unicode"/>
              </a:rPr>
              <a:t>設計</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ER-Diagram</a:t>
            </a:r>
            <a:r>
              <a:rPr lang="zh-TW" altLang="en-US" sz="2309" dirty="0">
                <a:solidFill>
                  <a:srgbClr val="F1EAD1"/>
                </a:solidFill>
                <a:latin typeface="Arial Unicode"/>
                <a:ea typeface="Arial Unicode"/>
                <a:cs typeface="Arial Unicode"/>
                <a:sym typeface="Arial Unicode"/>
              </a:rPr>
              <a:t>繪製</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View</a:t>
            </a:r>
            <a:r>
              <a:rPr lang="zh-TW" altLang="en-US" sz="2309" dirty="0">
                <a:solidFill>
                  <a:srgbClr val="F1EAD1"/>
                </a:solidFill>
                <a:latin typeface="Arial Unicode"/>
                <a:ea typeface="Arial Unicode"/>
                <a:cs typeface="Arial Unicode"/>
                <a:sym typeface="Arial Unicode"/>
              </a:rPr>
              <a:t>建置</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zh-TW" altLang="en-US" sz="2309" dirty="0">
                <a:solidFill>
                  <a:srgbClr val="F1EAD1"/>
                </a:solidFill>
                <a:latin typeface="Arial Unicode"/>
                <a:ea typeface="Arial Unicode"/>
                <a:cs typeface="Arial Unicode"/>
                <a:sym typeface="Arial Unicode"/>
              </a:rPr>
              <a:t>資料輸入</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PPT</a:t>
            </a:r>
            <a:r>
              <a:rPr lang="zh-TW" altLang="en-US" sz="2309" dirty="0">
                <a:solidFill>
                  <a:srgbClr val="F1EAD1"/>
                </a:solidFill>
                <a:latin typeface="Arial Unicode"/>
                <a:ea typeface="Arial Unicode"/>
                <a:cs typeface="Arial Unicode"/>
                <a:sym typeface="Arial Unicode"/>
              </a:rPr>
              <a:t>製作</a:t>
            </a:r>
            <a:r>
              <a:rPr lang="en-US" altLang="zh-TW" sz="2309" dirty="0">
                <a:solidFill>
                  <a:srgbClr val="F1EAD1"/>
                </a:solidFill>
                <a:latin typeface="Arial Unicode"/>
                <a:ea typeface="Arial Unicode"/>
                <a:cs typeface="Arial Unicode"/>
                <a:sym typeface="Arial Unicode"/>
              </a:rPr>
              <a:t>-100%</a:t>
            </a:r>
          </a:p>
        </p:txBody>
      </p:sp>
      <p:sp>
        <p:nvSpPr>
          <p:cNvPr id="16" name="TextBox 16"/>
          <p:cNvSpPr txBox="1"/>
          <p:nvPr/>
        </p:nvSpPr>
        <p:spPr>
          <a:xfrm>
            <a:off x="9144000" y="388405"/>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張鈞凱</a:t>
            </a:r>
          </a:p>
        </p:txBody>
      </p:sp>
      <p:sp>
        <p:nvSpPr>
          <p:cNvPr id="17" name="TextBox 17"/>
          <p:cNvSpPr txBox="1"/>
          <p:nvPr/>
        </p:nvSpPr>
        <p:spPr>
          <a:xfrm>
            <a:off x="20459" y="5668197"/>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林震宇</a:t>
            </a:r>
          </a:p>
        </p:txBody>
      </p:sp>
      <p:sp>
        <p:nvSpPr>
          <p:cNvPr id="18" name="TextBox 18"/>
          <p:cNvSpPr txBox="1"/>
          <p:nvPr/>
        </p:nvSpPr>
        <p:spPr>
          <a:xfrm>
            <a:off x="9144000" y="5668197"/>
            <a:ext cx="2557273" cy="539750"/>
          </a:xfrm>
          <a:prstGeom prst="rect">
            <a:avLst/>
          </a:prstGeom>
        </p:spPr>
        <p:txBody>
          <a:bodyPr lIns="0" tIns="0" rIns="0" bIns="0" rtlCol="0" anchor="t">
            <a:spAutoFit/>
          </a:bodyPr>
          <a:lstStyle/>
          <a:p>
            <a:pPr algn="ctr">
              <a:lnSpc>
                <a:spcPts val="4374"/>
              </a:lnSpc>
            </a:pPr>
            <a:r>
              <a:rPr lang="en-US" sz="3499">
                <a:solidFill>
                  <a:srgbClr val="F1EAD1"/>
                </a:solidFill>
                <a:latin typeface="Arial Unicode"/>
                <a:ea typeface="Arial Unicode"/>
                <a:cs typeface="Arial Unicode"/>
                <a:sym typeface="Arial Unicode"/>
              </a:rPr>
              <a:t>楊政愷</a:t>
            </a:r>
          </a:p>
        </p:txBody>
      </p:sp>
      <p:sp>
        <p:nvSpPr>
          <p:cNvPr id="22" name="文字方塊 21">
            <a:extLst>
              <a:ext uri="{FF2B5EF4-FFF2-40B4-BE49-F238E27FC236}">
                <a16:creationId xmlns:a16="http://schemas.microsoft.com/office/drawing/2014/main" id="{F8ADDD86-248F-E837-90C5-0FB5565F8278}"/>
              </a:ext>
            </a:extLst>
          </p:cNvPr>
          <p:cNvSpPr txBox="1"/>
          <p:nvPr/>
        </p:nvSpPr>
        <p:spPr>
          <a:xfrm>
            <a:off x="4428698" y="4974187"/>
            <a:ext cx="9239534" cy="369332"/>
          </a:xfrm>
          <a:prstGeom prst="rect">
            <a:avLst/>
          </a:prstGeom>
          <a:noFill/>
        </p:spPr>
        <p:txBody>
          <a:bodyPr wrap="square">
            <a:spAutoFit/>
          </a:bodyPr>
          <a:lstStyle/>
          <a:p>
            <a:r>
              <a:rPr lang="en-US" altLang="zh-TW" sz="1800" dirty="0">
                <a:solidFill>
                  <a:srgbClr val="F1EAD1"/>
                </a:solidFill>
                <a:latin typeface="Arial Unicode"/>
                <a:ea typeface="Arial Unicode"/>
                <a:cs typeface="Arial Unicode"/>
                <a:sym typeface="Arial Unicode"/>
              </a:rPr>
              <a:t>。</a:t>
            </a:r>
            <a:endParaRPr lang="zh-TW" altLang="en-US" dirty="0"/>
          </a:p>
        </p:txBody>
      </p:sp>
      <p:sp>
        <p:nvSpPr>
          <p:cNvPr id="23" name="TextBox 15">
            <a:extLst>
              <a:ext uri="{FF2B5EF4-FFF2-40B4-BE49-F238E27FC236}">
                <a16:creationId xmlns:a16="http://schemas.microsoft.com/office/drawing/2014/main" id="{8C07B59D-978C-4931-BDF2-40CCA13F89E6}"/>
              </a:ext>
            </a:extLst>
          </p:cNvPr>
          <p:cNvSpPr txBox="1"/>
          <p:nvPr/>
        </p:nvSpPr>
        <p:spPr>
          <a:xfrm>
            <a:off x="10081746" y="1316105"/>
            <a:ext cx="8512016" cy="1838388"/>
          </a:xfrm>
          <a:prstGeom prst="rect">
            <a:avLst/>
          </a:prstGeom>
        </p:spPr>
        <p:txBody>
          <a:bodyPr lIns="0" tIns="0" rIns="0" bIns="0" rtlCol="0" anchor="t">
            <a:spAutoFit/>
          </a:bodyPr>
          <a:lstStyle/>
          <a:p>
            <a:pPr algn="just">
              <a:lnSpc>
                <a:spcPts val="2887"/>
              </a:lnSpc>
            </a:pPr>
            <a:r>
              <a:rPr lang="zh-TW" altLang="en-US" sz="2309" dirty="0">
                <a:solidFill>
                  <a:srgbClr val="F1EAD1"/>
                </a:solidFill>
                <a:latin typeface="Arial Unicode"/>
                <a:ea typeface="Arial Unicode"/>
                <a:cs typeface="Arial Unicode"/>
                <a:sym typeface="Arial Unicode"/>
              </a:rPr>
              <a:t>系統安裝</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zh-TW" altLang="en-US" sz="2309" dirty="0">
                <a:solidFill>
                  <a:srgbClr val="F1EAD1"/>
                </a:solidFill>
                <a:latin typeface="Arial Unicode"/>
                <a:ea typeface="Arial Unicode"/>
                <a:cs typeface="Arial Unicode"/>
                <a:sym typeface="Arial Unicode"/>
              </a:rPr>
              <a:t>資料庫建置</a:t>
            </a:r>
            <a:r>
              <a:rPr lang="en-US" altLang="zh-TW" sz="2309" dirty="0">
                <a:solidFill>
                  <a:srgbClr val="F1EAD1"/>
                </a:solidFill>
                <a:latin typeface="Arial Unicode"/>
                <a:ea typeface="Arial Unicode"/>
                <a:cs typeface="Arial Unicode"/>
                <a:sym typeface="Arial Unicode"/>
              </a:rPr>
              <a:t>-50%</a:t>
            </a:r>
          </a:p>
          <a:p>
            <a:pPr algn="just">
              <a:lnSpc>
                <a:spcPts val="2887"/>
              </a:lnSpc>
            </a:pPr>
            <a:r>
              <a:rPr lang="en-US" altLang="zh-TW" sz="2309" dirty="0">
                <a:solidFill>
                  <a:srgbClr val="F1EAD1"/>
                </a:solidFill>
                <a:latin typeface="Arial Unicode"/>
                <a:ea typeface="Arial Unicode"/>
                <a:cs typeface="Arial Unicode"/>
                <a:sym typeface="Arial Unicode"/>
              </a:rPr>
              <a:t>Schema</a:t>
            </a:r>
            <a:r>
              <a:rPr lang="zh-TW" altLang="en-US" sz="2309" dirty="0">
                <a:solidFill>
                  <a:srgbClr val="F1EAD1"/>
                </a:solidFill>
                <a:latin typeface="Arial Unicode"/>
                <a:ea typeface="Arial Unicode"/>
                <a:cs typeface="Arial Unicode"/>
                <a:sym typeface="Arial Unicode"/>
              </a:rPr>
              <a:t>設計</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ER-Diagram</a:t>
            </a:r>
            <a:r>
              <a:rPr lang="zh-TW" altLang="en-US" sz="2309" dirty="0">
                <a:solidFill>
                  <a:srgbClr val="F1EAD1"/>
                </a:solidFill>
                <a:latin typeface="Arial Unicode"/>
                <a:ea typeface="Arial Unicode"/>
                <a:cs typeface="Arial Unicode"/>
                <a:sym typeface="Arial Unicode"/>
              </a:rPr>
              <a:t>繪製</a:t>
            </a:r>
            <a:r>
              <a:rPr lang="en-US" altLang="zh-TW" sz="2309" dirty="0">
                <a:solidFill>
                  <a:srgbClr val="F1EAD1"/>
                </a:solidFill>
                <a:latin typeface="Arial Unicode"/>
                <a:ea typeface="Arial Unicode"/>
                <a:cs typeface="Arial Unicode"/>
                <a:sym typeface="Arial Unicode"/>
              </a:rPr>
              <a:t>-50%</a:t>
            </a:r>
          </a:p>
          <a:p>
            <a:pPr algn="just">
              <a:lnSpc>
                <a:spcPts val="2887"/>
              </a:lnSpc>
            </a:pPr>
            <a:r>
              <a:rPr lang="en-US" altLang="zh-TW" sz="2309" dirty="0">
                <a:solidFill>
                  <a:srgbClr val="F1EAD1"/>
                </a:solidFill>
                <a:latin typeface="Arial Unicode"/>
                <a:ea typeface="Arial Unicode"/>
                <a:cs typeface="Arial Unicode"/>
                <a:sym typeface="Arial Unicode"/>
              </a:rPr>
              <a:t>View</a:t>
            </a:r>
            <a:r>
              <a:rPr lang="zh-TW" altLang="en-US" sz="2309" dirty="0">
                <a:solidFill>
                  <a:srgbClr val="F1EAD1"/>
                </a:solidFill>
                <a:latin typeface="Arial Unicode"/>
                <a:ea typeface="Arial Unicode"/>
                <a:cs typeface="Arial Unicode"/>
                <a:sym typeface="Arial Unicode"/>
              </a:rPr>
              <a:t>建置</a:t>
            </a:r>
            <a:r>
              <a:rPr lang="en-US" altLang="zh-TW" sz="2309" dirty="0">
                <a:solidFill>
                  <a:srgbClr val="F1EAD1"/>
                </a:solidFill>
                <a:latin typeface="Arial Unicode"/>
                <a:ea typeface="Arial Unicode"/>
                <a:cs typeface="Arial Unicode"/>
                <a:sym typeface="Arial Unicode"/>
              </a:rPr>
              <a:t>-75%</a:t>
            </a:r>
          </a:p>
        </p:txBody>
      </p:sp>
      <p:sp>
        <p:nvSpPr>
          <p:cNvPr id="25" name="TextBox 15">
            <a:extLst>
              <a:ext uri="{FF2B5EF4-FFF2-40B4-BE49-F238E27FC236}">
                <a16:creationId xmlns:a16="http://schemas.microsoft.com/office/drawing/2014/main" id="{817B7F13-349B-4EFD-ACC8-EC45FD66E91B}"/>
              </a:ext>
            </a:extLst>
          </p:cNvPr>
          <p:cNvSpPr txBox="1"/>
          <p:nvPr/>
        </p:nvSpPr>
        <p:spPr>
          <a:xfrm>
            <a:off x="965393" y="6599381"/>
            <a:ext cx="8512016" cy="1838388"/>
          </a:xfrm>
          <a:prstGeom prst="rect">
            <a:avLst/>
          </a:prstGeom>
        </p:spPr>
        <p:txBody>
          <a:bodyPr lIns="0" tIns="0" rIns="0" bIns="0" rtlCol="0" anchor="t">
            <a:spAutoFit/>
          </a:bodyPr>
          <a:lstStyle/>
          <a:p>
            <a:pPr algn="just">
              <a:lnSpc>
                <a:spcPts val="2887"/>
              </a:lnSpc>
            </a:pPr>
            <a:r>
              <a:rPr lang="zh-TW" altLang="en-US" sz="2309" dirty="0">
                <a:solidFill>
                  <a:srgbClr val="F1EAD1"/>
                </a:solidFill>
                <a:latin typeface="Arial Unicode"/>
                <a:ea typeface="Arial Unicode"/>
                <a:cs typeface="Arial Unicode"/>
                <a:sym typeface="Arial Unicode"/>
              </a:rPr>
              <a:t>資料庫建置</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Schema</a:t>
            </a:r>
            <a:r>
              <a:rPr lang="zh-TW" altLang="en-US" sz="2309" dirty="0">
                <a:solidFill>
                  <a:srgbClr val="F1EAD1"/>
                </a:solidFill>
                <a:latin typeface="Arial Unicode"/>
                <a:ea typeface="Arial Unicode"/>
                <a:cs typeface="Arial Unicode"/>
                <a:sym typeface="Arial Unicode"/>
              </a:rPr>
              <a:t>設計</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ER-Diagram</a:t>
            </a:r>
            <a:r>
              <a:rPr lang="zh-TW" altLang="en-US" sz="2309" dirty="0">
                <a:solidFill>
                  <a:srgbClr val="F1EAD1"/>
                </a:solidFill>
                <a:latin typeface="Arial Unicode"/>
                <a:ea typeface="Arial Unicode"/>
                <a:cs typeface="Arial Unicode"/>
                <a:sym typeface="Arial Unicode"/>
              </a:rPr>
              <a:t>繪製</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zh-TW" altLang="en-US" sz="2309" dirty="0">
                <a:solidFill>
                  <a:srgbClr val="F1EAD1"/>
                </a:solidFill>
                <a:latin typeface="Arial Unicode"/>
                <a:ea typeface="Arial Unicode"/>
                <a:cs typeface="Arial Unicode"/>
                <a:sym typeface="Arial Unicode"/>
              </a:rPr>
              <a:t>資料輸入</a:t>
            </a:r>
            <a:r>
              <a:rPr lang="en-US" altLang="zh-TW" sz="2309" dirty="0">
                <a:solidFill>
                  <a:srgbClr val="F1EAD1"/>
                </a:solidFill>
                <a:latin typeface="Arial Unicode"/>
                <a:ea typeface="Arial Unicode"/>
                <a:cs typeface="Arial Unicode"/>
                <a:sym typeface="Arial Unicode"/>
              </a:rPr>
              <a:t>-50%</a:t>
            </a:r>
          </a:p>
          <a:p>
            <a:pPr algn="just">
              <a:lnSpc>
                <a:spcPts val="2887"/>
              </a:lnSpc>
            </a:pPr>
            <a:r>
              <a:rPr lang="en-US" altLang="zh-TW" sz="2309" dirty="0">
                <a:solidFill>
                  <a:srgbClr val="F1EAD1"/>
                </a:solidFill>
                <a:latin typeface="Arial Unicode"/>
                <a:ea typeface="Arial Unicode"/>
                <a:cs typeface="Arial Unicode"/>
                <a:sym typeface="Arial Unicode"/>
              </a:rPr>
              <a:t>Word</a:t>
            </a:r>
            <a:r>
              <a:rPr lang="zh-TW" altLang="en-US" sz="2309" dirty="0">
                <a:solidFill>
                  <a:srgbClr val="F1EAD1"/>
                </a:solidFill>
                <a:latin typeface="Arial Unicode"/>
                <a:ea typeface="Arial Unicode"/>
                <a:cs typeface="Arial Unicode"/>
                <a:sym typeface="Arial Unicode"/>
              </a:rPr>
              <a:t>製作</a:t>
            </a:r>
            <a:r>
              <a:rPr lang="en-US" altLang="zh-TW" sz="2309" dirty="0">
                <a:solidFill>
                  <a:srgbClr val="F1EAD1"/>
                </a:solidFill>
                <a:latin typeface="Arial Unicode"/>
                <a:ea typeface="Arial Unicode"/>
                <a:cs typeface="Arial Unicode"/>
                <a:sym typeface="Arial Unicode"/>
              </a:rPr>
              <a:t>-75%</a:t>
            </a:r>
            <a:endParaRPr lang="en-US" sz="2309" dirty="0">
              <a:solidFill>
                <a:srgbClr val="F1EAD1"/>
              </a:solidFill>
              <a:latin typeface="Arial Unicode"/>
              <a:ea typeface="Arial Unicode"/>
              <a:cs typeface="Arial Unicode"/>
              <a:sym typeface="Arial Unicode"/>
            </a:endParaRPr>
          </a:p>
        </p:txBody>
      </p:sp>
      <p:sp>
        <p:nvSpPr>
          <p:cNvPr id="26" name="TextBox 15">
            <a:extLst>
              <a:ext uri="{FF2B5EF4-FFF2-40B4-BE49-F238E27FC236}">
                <a16:creationId xmlns:a16="http://schemas.microsoft.com/office/drawing/2014/main" id="{3E8D875D-A320-411F-938C-8C25939A44F0}"/>
              </a:ext>
            </a:extLst>
          </p:cNvPr>
          <p:cNvSpPr txBox="1"/>
          <p:nvPr/>
        </p:nvSpPr>
        <p:spPr>
          <a:xfrm>
            <a:off x="10114710" y="6599381"/>
            <a:ext cx="8512016" cy="1838388"/>
          </a:xfrm>
          <a:prstGeom prst="rect">
            <a:avLst/>
          </a:prstGeom>
        </p:spPr>
        <p:txBody>
          <a:bodyPr lIns="0" tIns="0" rIns="0" bIns="0" rtlCol="0" anchor="t">
            <a:spAutoFit/>
          </a:bodyPr>
          <a:lstStyle/>
          <a:p>
            <a:pPr algn="just">
              <a:lnSpc>
                <a:spcPts val="2887"/>
              </a:lnSpc>
            </a:pPr>
            <a:r>
              <a:rPr lang="zh-TW" altLang="en-US" sz="2309" dirty="0">
                <a:solidFill>
                  <a:srgbClr val="F1EAD1"/>
                </a:solidFill>
                <a:latin typeface="Arial Unicode"/>
                <a:ea typeface="Arial Unicode"/>
                <a:cs typeface="Arial Unicode"/>
                <a:sym typeface="Arial Unicode"/>
              </a:rPr>
              <a:t>系統安裝</a:t>
            </a:r>
            <a:r>
              <a:rPr lang="en-US" altLang="zh-TW" sz="2309" dirty="0">
                <a:solidFill>
                  <a:srgbClr val="F1EAD1"/>
                </a:solidFill>
                <a:latin typeface="Arial Unicode"/>
                <a:ea typeface="Arial Unicode"/>
                <a:cs typeface="Arial Unicode"/>
                <a:sym typeface="Arial Unicode"/>
              </a:rPr>
              <a:t>-75%</a:t>
            </a:r>
          </a:p>
          <a:p>
            <a:pPr algn="just">
              <a:lnSpc>
                <a:spcPts val="2887"/>
              </a:lnSpc>
            </a:pPr>
            <a:r>
              <a:rPr lang="zh-TW" altLang="en-US" sz="2309" dirty="0">
                <a:solidFill>
                  <a:srgbClr val="F1EAD1"/>
                </a:solidFill>
                <a:latin typeface="Arial Unicode"/>
                <a:ea typeface="Arial Unicode"/>
                <a:cs typeface="Arial Unicode"/>
                <a:sym typeface="Arial Unicode"/>
              </a:rPr>
              <a:t>資料庫建置</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Schema</a:t>
            </a:r>
            <a:r>
              <a:rPr lang="zh-TW" altLang="en-US" sz="2309" dirty="0">
                <a:solidFill>
                  <a:srgbClr val="F1EAD1"/>
                </a:solidFill>
                <a:latin typeface="Arial Unicode"/>
                <a:ea typeface="Arial Unicode"/>
                <a:cs typeface="Arial Unicode"/>
                <a:sym typeface="Arial Unicode"/>
              </a:rPr>
              <a:t>設計</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zh-TW" altLang="en-US" sz="2309" dirty="0">
                <a:solidFill>
                  <a:srgbClr val="F1EAD1"/>
                </a:solidFill>
                <a:latin typeface="Arial Unicode"/>
                <a:ea typeface="Arial Unicode"/>
                <a:cs typeface="Arial Unicode"/>
                <a:sym typeface="Arial Unicode"/>
              </a:rPr>
              <a:t>資料輸入</a:t>
            </a:r>
            <a:r>
              <a:rPr lang="en-US" altLang="zh-TW" sz="2309" dirty="0">
                <a:solidFill>
                  <a:srgbClr val="F1EAD1"/>
                </a:solidFill>
                <a:latin typeface="Arial Unicode"/>
                <a:ea typeface="Arial Unicode"/>
                <a:cs typeface="Arial Unicode"/>
                <a:sym typeface="Arial Unicode"/>
              </a:rPr>
              <a:t>-25%</a:t>
            </a:r>
          </a:p>
          <a:p>
            <a:pPr algn="just">
              <a:lnSpc>
                <a:spcPts val="2887"/>
              </a:lnSpc>
            </a:pPr>
            <a:r>
              <a:rPr lang="en-US" altLang="zh-TW" sz="2309" dirty="0">
                <a:solidFill>
                  <a:srgbClr val="F1EAD1"/>
                </a:solidFill>
                <a:latin typeface="Arial Unicode"/>
                <a:ea typeface="Arial Unicode"/>
                <a:cs typeface="Arial Unicode"/>
                <a:sym typeface="Arial Unicode"/>
              </a:rPr>
              <a:t>Word</a:t>
            </a:r>
            <a:r>
              <a:rPr lang="zh-TW" altLang="en-US" sz="2309" dirty="0">
                <a:solidFill>
                  <a:srgbClr val="F1EAD1"/>
                </a:solidFill>
                <a:latin typeface="Arial Unicode"/>
                <a:ea typeface="Arial Unicode"/>
                <a:cs typeface="Arial Unicode"/>
                <a:sym typeface="Arial Unicode"/>
              </a:rPr>
              <a:t>製作</a:t>
            </a:r>
            <a:r>
              <a:rPr lang="en-US" altLang="zh-TW" sz="2309" dirty="0">
                <a:solidFill>
                  <a:srgbClr val="F1EAD1"/>
                </a:solidFill>
                <a:latin typeface="Arial Unicode"/>
                <a:ea typeface="Arial Unicode"/>
                <a:cs typeface="Arial Unicode"/>
                <a:sym typeface="Arial Unicode"/>
              </a:rPr>
              <a:t>-25%</a:t>
            </a:r>
            <a:endParaRPr lang="en-US" sz="2309" dirty="0">
              <a:solidFill>
                <a:srgbClr val="F1EAD1"/>
              </a:solidFill>
              <a:latin typeface="Arial Unicode"/>
              <a:ea typeface="Arial Unicode"/>
              <a:cs typeface="Arial Unicode"/>
              <a:sym typeface="Arial Unicode"/>
            </a:endParaRPr>
          </a:p>
        </p:txBody>
      </p:sp>
    </p:spTree>
    <p:extLst>
      <p:ext uri="{BB962C8B-B14F-4D97-AF65-F5344CB8AC3E}">
        <p14:creationId xmlns:p14="http://schemas.microsoft.com/office/powerpoint/2010/main" val="4186634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1139334" y="-29824"/>
            <a:ext cx="478823" cy="10316824"/>
            <a:chOff x="0" y="0"/>
            <a:chExt cx="638431" cy="13755765"/>
          </a:xfrm>
        </p:grpSpPr>
        <p:grpSp>
          <p:nvGrpSpPr>
            <p:cNvPr id="3" name="Group 3"/>
            <p:cNvGrpSpPr/>
            <p:nvPr/>
          </p:nvGrpSpPr>
          <p:grpSpPr>
            <a:xfrm rot="-5400000">
              <a:off x="0" y="13436549"/>
              <a:ext cx="319215" cy="319215"/>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 name="TextBox 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 name="Group 6"/>
            <p:cNvGrpSpPr/>
            <p:nvPr/>
          </p:nvGrpSpPr>
          <p:grpSpPr>
            <a:xfrm rot="-5400000">
              <a:off x="319215" y="13117334"/>
              <a:ext cx="319215" cy="319215"/>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 name="TextBox 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 name="Group 9"/>
            <p:cNvGrpSpPr/>
            <p:nvPr/>
          </p:nvGrpSpPr>
          <p:grpSpPr>
            <a:xfrm rot="-5400000">
              <a:off x="0" y="12798119"/>
              <a:ext cx="319215" cy="31921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 name="TextBox 1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 name="Group 12"/>
            <p:cNvGrpSpPr/>
            <p:nvPr/>
          </p:nvGrpSpPr>
          <p:grpSpPr>
            <a:xfrm rot="-5400000">
              <a:off x="319215" y="12478903"/>
              <a:ext cx="319215" cy="31921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4" name="TextBox 1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 name="Group 15"/>
            <p:cNvGrpSpPr/>
            <p:nvPr/>
          </p:nvGrpSpPr>
          <p:grpSpPr>
            <a:xfrm rot="-5400000">
              <a:off x="0" y="12159688"/>
              <a:ext cx="319215" cy="31921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7" name="TextBox 1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 name="Group 18"/>
            <p:cNvGrpSpPr/>
            <p:nvPr/>
          </p:nvGrpSpPr>
          <p:grpSpPr>
            <a:xfrm rot="-5400000">
              <a:off x="319215" y="11840472"/>
              <a:ext cx="319215" cy="31921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0" name="TextBox 2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 name="Group 21"/>
            <p:cNvGrpSpPr/>
            <p:nvPr/>
          </p:nvGrpSpPr>
          <p:grpSpPr>
            <a:xfrm rot="-5400000">
              <a:off x="0" y="11521257"/>
              <a:ext cx="319215" cy="319215"/>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3" name="TextBox 2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 name="Group 24"/>
            <p:cNvGrpSpPr/>
            <p:nvPr/>
          </p:nvGrpSpPr>
          <p:grpSpPr>
            <a:xfrm rot="-5400000">
              <a:off x="319215" y="11202041"/>
              <a:ext cx="319215" cy="319215"/>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6" name="TextBox 2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7" name="Group 27"/>
            <p:cNvGrpSpPr/>
            <p:nvPr/>
          </p:nvGrpSpPr>
          <p:grpSpPr>
            <a:xfrm rot="-5400000">
              <a:off x="0" y="10882826"/>
              <a:ext cx="319215" cy="319215"/>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9" name="TextBox 2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0" name="Group 30"/>
            <p:cNvGrpSpPr/>
            <p:nvPr/>
          </p:nvGrpSpPr>
          <p:grpSpPr>
            <a:xfrm rot="-5400000">
              <a:off x="319215" y="10563611"/>
              <a:ext cx="319215" cy="319215"/>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2" name="TextBox 3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3" name="Group 33"/>
            <p:cNvGrpSpPr/>
            <p:nvPr/>
          </p:nvGrpSpPr>
          <p:grpSpPr>
            <a:xfrm rot="-5400000">
              <a:off x="0" y="10244395"/>
              <a:ext cx="319215" cy="319215"/>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5" name="TextBox 3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6" name="Group 36"/>
            <p:cNvGrpSpPr/>
            <p:nvPr/>
          </p:nvGrpSpPr>
          <p:grpSpPr>
            <a:xfrm rot="-5400000">
              <a:off x="319215" y="9925180"/>
              <a:ext cx="319215" cy="319215"/>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38" name="TextBox 3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9" name="Group 39"/>
            <p:cNvGrpSpPr/>
            <p:nvPr/>
          </p:nvGrpSpPr>
          <p:grpSpPr>
            <a:xfrm rot="-5400000">
              <a:off x="0" y="9605964"/>
              <a:ext cx="319215" cy="319215"/>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1" name="TextBox 4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2" name="Group 42"/>
            <p:cNvGrpSpPr/>
            <p:nvPr/>
          </p:nvGrpSpPr>
          <p:grpSpPr>
            <a:xfrm rot="-5400000">
              <a:off x="319215" y="9286749"/>
              <a:ext cx="319215" cy="319215"/>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4" name="TextBox 4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5" name="Group 45"/>
            <p:cNvGrpSpPr/>
            <p:nvPr/>
          </p:nvGrpSpPr>
          <p:grpSpPr>
            <a:xfrm rot="-5400000">
              <a:off x="0" y="8967534"/>
              <a:ext cx="319215" cy="31921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47" name="TextBox 4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8" name="Group 48"/>
            <p:cNvGrpSpPr/>
            <p:nvPr/>
          </p:nvGrpSpPr>
          <p:grpSpPr>
            <a:xfrm rot="-5400000">
              <a:off x="319215" y="8648318"/>
              <a:ext cx="319215" cy="31921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0" name="TextBox 5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1" name="Group 51"/>
            <p:cNvGrpSpPr/>
            <p:nvPr/>
          </p:nvGrpSpPr>
          <p:grpSpPr>
            <a:xfrm rot="-5400000">
              <a:off x="0" y="8329103"/>
              <a:ext cx="319215" cy="319215"/>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3" name="TextBox 5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4" name="Group 54"/>
            <p:cNvGrpSpPr/>
            <p:nvPr/>
          </p:nvGrpSpPr>
          <p:grpSpPr>
            <a:xfrm rot="-5400000">
              <a:off x="319215" y="8009887"/>
              <a:ext cx="319215" cy="31921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6" name="TextBox 5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7" name="Group 57"/>
            <p:cNvGrpSpPr/>
            <p:nvPr/>
          </p:nvGrpSpPr>
          <p:grpSpPr>
            <a:xfrm rot="-5400000">
              <a:off x="0" y="7690672"/>
              <a:ext cx="319215" cy="319215"/>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59" name="TextBox 5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0" name="Group 60"/>
            <p:cNvGrpSpPr/>
            <p:nvPr/>
          </p:nvGrpSpPr>
          <p:grpSpPr>
            <a:xfrm rot="-5400000">
              <a:off x="319215" y="7371456"/>
              <a:ext cx="319215" cy="319215"/>
              <a:chOff x="0" y="0"/>
              <a:chExt cx="812800" cy="812800"/>
            </a:xfrm>
          </p:grpSpPr>
          <p:sp>
            <p:nvSpPr>
              <p:cNvPr id="61" name="Freeform 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2" name="TextBox 6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3" name="Group 63"/>
            <p:cNvGrpSpPr/>
            <p:nvPr/>
          </p:nvGrpSpPr>
          <p:grpSpPr>
            <a:xfrm rot="-5400000">
              <a:off x="0" y="7052241"/>
              <a:ext cx="319215" cy="319215"/>
              <a:chOff x="0" y="0"/>
              <a:chExt cx="812800" cy="812800"/>
            </a:xfrm>
          </p:grpSpPr>
          <p:sp>
            <p:nvSpPr>
              <p:cNvPr id="64" name="Freeform 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5" name="TextBox 6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6" name="Group 66"/>
            <p:cNvGrpSpPr/>
            <p:nvPr/>
          </p:nvGrpSpPr>
          <p:grpSpPr>
            <a:xfrm rot="-5400000">
              <a:off x="319215" y="6733026"/>
              <a:ext cx="319215" cy="319215"/>
              <a:chOff x="0" y="0"/>
              <a:chExt cx="812800" cy="812800"/>
            </a:xfrm>
          </p:grpSpPr>
          <p:sp>
            <p:nvSpPr>
              <p:cNvPr id="67" name="Freeform 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68" name="TextBox 6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9" name="Group 69"/>
            <p:cNvGrpSpPr/>
            <p:nvPr/>
          </p:nvGrpSpPr>
          <p:grpSpPr>
            <a:xfrm rot="-5400000">
              <a:off x="0" y="6413810"/>
              <a:ext cx="319215" cy="319215"/>
              <a:chOff x="0" y="0"/>
              <a:chExt cx="812800" cy="812800"/>
            </a:xfrm>
          </p:grpSpPr>
          <p:sp>
            <p:nvSpPr>
              <p:cNvPr id="70" name="Freeform 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1" name="TextBox 7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2" name="Group 72"/>
            <p:cNvGrpSpPr/>
            <p:nvPr/>
          </p:nvGrpSpPr>
          <p:grpSpPr>
            <a:xfrm rot="-5400000">
              <a:off x="319215" y="6094595"/>
              <a:ext cx="319215" cy="319215"/>
              <a:chOff x="0" y="0"/>
              <a:chExt cx="812800" cy="812800"/>
            </a:xfrm>
          </p:grpSpPr>
          <p:sp>
            <p:nvSpPr>
              <p:cNvPr id="73" name="Freeform 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4" name="TextBox 7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5" name="Group 75"/>
            <p:cNvGrpSpPr/>
            <p:nvPr/>
          </p:nvGrpSpPr>
          <p:grpSpPr>
            <a:xfrm rot="-5400000">
              <a:off x="0" y="5775379"/>
              <a:ext cx="319215" cy="319215"/>
              <a:chOff x="0" y="0"/>
              <a:chExt cx="812800" cy="812800"/>
            </a:xfrm>
          </p:grpSpPr>
          <p:sp>
            <p:nvSpPr>
              <p:cNvPr id="76" name="Freeform 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77" name="TextBox 7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8" name="Group 78"/>
            <p:cNvGrpSpPr/>
            <p:nvPr/>
          </p:nvGrpSpPr>
          <p:grpSpPr>
            <a:xfrm rot="-5400000">
              <a:off x="319215" y="5456164"/>
              <a:ext cx="319215" cy="319215"/>
              <a:chOff x="0" y="0"/>
              <a:chExt cx="812800" cy="812800"/>
            </a:xfrm>
          </p:grpSpPr>
          <p:sp>
            <p:nvSpPr>
              <p:cNvPr id="79" name="Freeform 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0" name="TextBox 8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1" name="Group 81"/>
            <p:cNvGrpSpPr/>
            <p:nvPr/>
          </p:nvGrpSpPr>
          <p:grpSpPr>
            <a:xfrm rot="-5400000">
              <a:off x="0" y="5136949"/>
              <a:ext cx="319215" cy="319215"/>
              <a:chOff x="0" y="0"/>
              <a:chExt cx="812800" cy="812800"/>
            </a:xfrm>
          </p:grpSpPr>
          <p:sp>
            <p:nvSpPr>
              <p:cNvPr id="82" name="Freeform 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3" name="TextBox 8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4" name="Group 84"/>
            <p:cNvGrpSpPr/>
            <p:nvPr/>
          </p:nvGrpSpPr>
          <p:grpSpPr>
            <a:xfrm rot="-5400000">
              <a:off x="0" y="3226306"/>
              <a:ext cx="319215" cy="319215"/>
              <a:chOff x="0" y="0"/>
              <a:chExt cx="812800" cy="812800"/>
            </a:xfrm>
          </p:grpSpPr>
          <p:sp>
            <p:nvSpPr>
              <p:cNvPr id="85" name="Freeform 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6" name="TextBox 8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7" name="Group 87"/>
            <p:cNvGrpSpPr/>
            <p:nvPr/>
          </p:nvGrpSpPr>
          <p:grpSpPr>
            <a:xfrm rot="-5400000">
              <a:off x="319215" y="4817733"/>
              <a:ext cx="319215" cy="319215"/>
              <a:chOff x="0" y="0"/>
              <a:chExt cx="812800" cy="812800"/>
            </a:xfrm>
          </p:grpSpPr>
          <p:sp>
            <p:nvSpPr>
              <p:cNvPr id="88" name="Freeform 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89" name="TextBox 8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0" name="Group 90"/>
            <p:cNvGrpSpPr/>
            <p:nvPr/>
          </p:nvGrpSpPr>
          <p:grpSpPr>
            <a:xfrm rot="-5400000">
              <a:off x="319215" y="2907091"/>
              <a:ext cx="319215" cy="319215"/>
              <a:chOff x="0" y="0"/>
              <a:chExt cx="812800" cy="812800"/>
            </a:xfrm>
          </p:grpSpPr>
          <p:sp>
            <p:nvSpPr>
              <p:cNvPr id="91" name="Freeform 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2" name="TextBox 9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3" name="Group 93"/>
            <p:cNvGrpSpPr/>
            <p:nvPr/>
          </p:nvGrpSpPr>
          <p:grpSpPr>
            <a:xfrm rot="-5400000">
              <a:off x="0" y="4498518"/>
              <a:ext cx="319215" cy="319215"/>
              <a:chOff x="0" y="0"/>
              <a:chExt cx="812800" cy="812800"/>
            </a:xfrm>
          </p:grpSpPr>
          <p:sp>
            <p:nvSpPr>
              <p:cNvPr id="94" name="Freeform 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5" name="TextBox 9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6" name="Group 96"/>
            <p:cNvGrpSpPr/>
            <p:nvPr/>
          </p:nvGrpSpPr>
          <p:grpSpPr>
            <a:xfrm rot="-5400000">
              <a:off x="0" y="2587875"/>
              <a:ext cx="319215" cy="319215"/>
              <a:chOff x="0" y="0"/>
              <a:chExt cx="812800" cy="812800"/>
            </a:xfrm>
          </p:grpSpPr>
          <p:sp>
            <p:nvSpPr>
              <p:cNvPr id="97" name="Freeform 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98" name="TextBox 9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9" name="Group 99"/>
            <p:cNvGrpSpPr/>
            <p:nvPr/>
          </p:nvGrpSpPr>
          <p:grpSpPr>
            <a:xfrm rot="-5400000">
              <a:off x="0" y="1315664"/>
              <a:ext cx="319215" cy="319215"/>
              <a:chOff x="0" y="0"/>
              <a:chExt cx="812800" cy="812800"/>
            </a:xfrm>
          </p:grpSpPr>
          <p:sp>
            <p:nvSpPr>
              <p:cNvPr id="100" name="Freeform 1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1" name="TextBox 10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2" name="Group 102"/>
            <p:cNvGrpSpPr/>
            <p:nvPr/>
          </p:nvGrpSpPr>
          <p:grpSpPr>
            <a:xfrm rot="-5400000">
              <a:off x="319215" y="4179302"/>
              <a:ext cx="319215" cy="319215"/>
              <a:chOff x="0" y="0"/>
              <a:chExt cx="812800" cy="812800"/>
            </a:xfrm>
          </p:grpSpPr>
          <p:sp>
            <p:nvSpPr>
              <p:cNvPr id="103" name="Freeform 1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4" name="TextBox 10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5" name="Group 105"/>
            <p:cNvGrpSpPr/>
            <p:nvPr/>
          </p:nvGrpSpPr>
          <p:grpSpPr>
            <a:xfrm rot="-5400000">
              <a:off x="319215" y="2268660"/>
              <a:ext cx="319215" cy="319215"/>
              <a:chOff x="0" y="0"/>
              <a:chExt cx="812800" cy="812800"/>
            </a:xfrm>
          </p:grpSpPr>
          <p:sp>
            <p:nvSpPr>
              <p:cNvPr id="106" name="Freeform 10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07" name="TextBox 10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8" name="Group 108"/>
            <p:cNvGrpSpPr/>
            <p:nvPr/>
          </p:nvGrpSpPr>
          <p:grpSpPr>
            <a:xfrm rot="-5400000">
              <a:off x="319215" y="996449"/>
              <a:ext cx="319215" cy="319215"/>
              <a:chOff x="0" y="0"/>
              <a:chExt cx="812800" cy="812800"/>
            </a:xfrm>
          </p:grpSpPr>
          <p:sp>
            <p:nvSpPr>
              <p:cNvPr id="109" name="Freeform 10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0" name="TextBox 11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1" name="Group 111"/>
            <p:cNvGrpSpPr/>
            <p:nvPr/>
          </p:nvGrpSpPr>
          <p:grpSpPr>
            <a:xfrm rot="-5400000">
              <a:off x="0" y="3860087"/>
              <a:ext cx="319215" cy="319215"/>
              <a:chOff x="0" y="0"/>
              <a:chExt cx="812800" cy="812800"/>
            </a:xfrm>
          </p:grpSpPr>
          <p:sp>
            <p:nvSpPr>
              <p:cNvPr id="112" name="Freeform 1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3" name="TextBox 11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4" name="Group 114"/>
            <p:cNvGrpSpPr/>
            <p:nvPr/>
          </p:nvGrpSpPr>
          <p:grpSpPr>
            <a:xfrm rot="-5400000">
              <a:off x="0" y="1949445"/>
              <a:ext cx="319215" cy="319215"/>
              <a:chOff x="0" y="0"/>
              <a:chExt cx="812800" cy="812800"/>
            </a:xfrm>
          </p:grpSpPr>
          <p:sp>
            <p:nvSpPr>
              <p:cNvPr id="115" name="Freeform 1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6" name="TextBox 11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7" name="Group 117"/>
            <p:cNvGrpSpPr/>
            <p:nvPr/>
          </p:nvGrpSpPr>
          <p:grpSpPr>
            <a:xfrm rot="-5400000">
              <a:off x="0" y="677233"/>
              <a:ext cx="319215" cy="319215"/>
              <a:chOff x="0" y="0"/>
              <a:chExt cx="812800" cy="812800"/>
            </a:xfrm>
          </p:grpSpPr>
          <p:sp>
            <p:nvSpPr>
              <p:cNvPr id="118" name="Freeform 1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19" name="TextBox 11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0" name="Group 120"/>
            <p:cNvGrpSpPr/>
            <p:nvPr/>
          </p:nvGrpSpPr>
          <p:grpSpPr>
            <a:xfrm rot="-5400000">
              <a:off x="319215" y="3540871"/>
              <a:ext cx="319215" cy="319215"/>
              <a:chOff x="0" y="0"/>
              <a:chExt cx="812800" cy="812800"/>
            </a:xfrm>
          </p:grpSpPr>
          <p:sp>
            <p:nvSpPr>
              <p:cNvPr id="121" name="Freeform 1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22" name="TextBox 12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3" name="Group 123"/>
            <p:cNvGrpSpPr/>
            <p:nvPr/>
          </p:nvGrpSpPr>
          <p:grpSpPr>
            <a:xfrm rot="-5400000">
              <a:off x="319215" y="1630229"/>
              <a:ext cx="319215" cy="319215"/>
              <a:chOff x="0" y="0"/>
              <a:chExt cx="812800" cy="812800"/>
            </a:xfrm>
          </p:grpSpPr>
          <p:sp>
            <p:nvSpPr>
              <p:cNvPr id="124" name="Freeform 1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25" name="TextBox 12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6" name="Group 126"/>
            <p:cNvGrpSpPr/>
            <p:nvPr/>
          </p:nvGrpSpPr>
          <p:grpSpPr>
            <a:xfrm rot="-5400000">
              <a:off x="0" y="638431"/>
              <a:ext cx="319215" cy="319215"/>
              <a:chOff x="0" y="0"/>
              <a:chExt cx="812800" cy="812800"/>
            </a:xfrm>
          </p:grpSpPr>
          <p:sp>
            <p:nvSpPr>
              <p:cNvPr id="127" name="Freeform 1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28" name="TextBox 12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9" name="Group 129"/>
            <p:cNvGrpSpPr/>
            <p:nvPr/>
          </p:nvGrpSpPr>
          <p:grpSpPr>
            <a:xfrm rot="-5400000">
              <a:off x="319215" y="319215"/>
              <a:ext cx="319215" cy="319215"/>
              <a:chOff x="0" y="0"/>
              <a:chExt cx="812800" cy="812800"/>
            </a:xfrm>
          </p:grpSpPr>
          <p:sp>
            <p:nvSpPr>
              <p:cNvPr id="130" name="Freeform 1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31" name="TextBox 13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32" name="Group 132"/>
            <p:cNvGrpSpPr/>
            <p:nvPr/>
          </p:nvGrpSpPr>
          <p:grpSpPr>
            <a:xfrm rot="-5400000">
              <a:off x="0" y="0"/>
              <a:ext cx="319215" cy="319215"/>
              <a:chOff x="0" y="0"/>
              <a:chExt cx="812800" cy="812800"/>
            </a:xfrm>
          </p:grpSpPr>
          <p:sp>
            <p:nvSpPr>
              <p:cNvPr id="133" name="Freeform 1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34" name="TextBox 13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grpSp>
        <p:nvGrpSpPr>
          <p:cNvPr id="135" name="Group 135"/>
          <p:cNvGrpSpPr/>
          <p:nvPr/>
        </p:nvGrpSpPr>
        <p:grpSpPr>
          <a:xfrm rot="-10800000">
            <a:off x="16673907" y="-29824"/>
            <a:ext cx="478823" cy="10316824"/>
            <a:chOff x="0" y="0"/>
            <a:chExt cx="638431" cy="13755765"/>
          </a:xfrm>
        </p:grpSpPr>
        <p:grpSp>
          <p:nvGrpSpPr>
            <p:cNvPr id="136" name="Group 136"/>
            <p:cNvGrpSpPr/>
            <p:nvPr/>
          </p:nvGrpSpPr>
          <p:grpSpPr>
            <a:xfrm rot="-5400000">
              <a:off x="0" y="13436549"/>
              <a:ext cx="319215" cy="319215"/>
              <a:chOff x="0" y="0"/>
              <a:chExt cx="812800" cy="812800"/>
            </a:xfrm>
          </p:grpSpPr>
          <p:sp>
            <p:nvSpPr>
              <p:cNvPr id="137" name="Freeform 1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38" name="TextBox 13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39" name="Group 139"/>
            <p:cNvGrpSpPr/>
            <p:nvPr/>
          </p:nvGrpSpPr>
          <p:grpSpPr>
            <a:xfrm rot="-5400000">
              <a:off x="319215" y="13117334"/>
              <a:ext cx="319215" cy="319215"/>
              <a:chOff x="0" y="0"/>
              <a:chExt cx="812800" cy="812800"/>
            </a:xfrm>
          </p:grpSpPr>
          <p:sp>
            <p:nvSpPr>
              <p:cNvPr id="140" name="Freeform 1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41" name="TextBox 14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2" name="Group 142"/>
            <p:cNvGrpSpPr/>
            <p:nvPr/>
          </p:nvGrpSpPr>
          <p:grpSpPr>
            <a:xfrm rot="-5400000">
              <a:off x="0" y="12798119"/>
              <a:ext cx="319215" cy="319215"/>
              <a:chOff x="0" y="0"/>
              <a:chExt cx="812800" cy="812800"/>
            </a:xfrm>
          </p:grpSpPr>
          <p:sp>
            <p:nvSpPr>
              <p:cNvPr id="143" name="Freeform 1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44" name="TextBox 14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5" name="Group 145"/>
            <p:cNvGrpSpPr/>
            <p:nvPr/>
          </p:nvGrpSpPr>
          <p:grpSpPr>
            <a:xfrm rot="-5400000">
              <a:off x="319215" y="12478903"/>
              <a:ext cx="319215" cy="319215"/>
              <a:chOff x="0" y="0"/>
              <a:chExt cx="812800" cy="812800"/>
            </a:xfrm>
          </p:grpSpPr>
          <p:sp>
            <p:nvSpPr>
              <p:cNvPr id="146" name="Freeform 1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47" name="TextBox 14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8" name="Group 148"/>
            <p:cNvGrpSpPr/>
            <p:nvPr/>
          </p:nvGrpSpPr>
          <p:grpSpPr>
            <a:xfrm rot="-5400000">
              <a:off x="0" y="12159688"/>
              <a:ext cx="319215" cy="319215"/>
              <a:chOff x="0" y="0"/>
              <a:chExt cx="812800" cy="812800"/>
            </a:xfrm>
          </p:grpSpPr>
          <p:sp>
            <p:nvSpPr>
              <p:cNvPr id="149" name="Freeform 1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50" name="TextBox 15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1" name="Group 151"/>
            <p:cNvGrpSpPr/>
            <p:nvPr/>
          </p:nvGrpSpPr>
          <p:grpSpPr>
            <a:xfrm rot="-5400000">
              <a:off x="319215" y="11840472"/>
              <a:ext cx="319215" cy="319215"/>
              <a:chOff x="0" y="0"/>
              <a:chExt cx="812800" cy="812800"/>
            </a:xfrm>
          </p:grpSpPr>
          <p:sp>
            <p:nvSpPr>
              <p:cNvPr id="152" name="Freeform 1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53" name="TextBox 15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4" name="Group 154"/>
            <p:cNvGrpSpPr/>
            <p:nvPr/>
          </p:nvGrpSpPr>
          <p:grpSpPr>
            <a:xfrm rot="-5400000">
              <a:off x="0" y="11521257"/>
              <a:ext cx="319215" cy="319215"/>
              <a:chOff x="0" y="0"/>
              <a:chExt cx="812800" cy="812800"/>
            </a:xfrm>
          </p:grpSpPr>
          <p:sp>
            <p:nvSpPr>
              <p:cNvPr id="155" name="Freeform 1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56" name="TextBox 15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7" name="Group 157"/>
            <p:cNvGrpSpPr/>
            <p:nvPr/>
          </p:nvGrpSpPr>
          <p:grpSpPr>
            <a:xfrm rot="-5400000">
              <a:off x="319215" y="11202041"/>
              <a:ext cx="319215" cy="319215"/>
              <a:chOff x="0" y="0"/>
              <a:chExt cx="812800" cy="812800"/>
            </a:xfrm>
          </p:grpSpPr>
          <p:sp>
            <p:nvSpPr>
              <p:cNvPr id="158" name="Freeform 1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59" name="TextBox 15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0" name="Group 160"/>
            <p:cNvGrpSpPr/>
            <p:nvPr/>
          </p:nvGrpSpPr>
          <p:grpSpPr>
            <a:xfrm rot="-5400000">
              <a:off x="0" y="10882826"/>
              <a:ext cx="319215" cy="319215"/>
              <a:chOff x="0" y="0"/>
              <a:chExt cx="812800" cy="812800"/>
            </a:xfrm>
          </p:grpSpPr>
          <p:sp>
            <p:nvSpPr>
              <p:cNvPr id="161" name="Freeform 1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62" name="TextBox 16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3" name="Group 163"/>
            <p:cNvGrpSpPr/>
            <p:nvPr/>
          </p:nvGrpSpPr>
          <p:grpSpPr>
            <a:xfrm rot="-5400000">
              <a:off x="319215" y="10563611"/>
              <a:ext cx="319215" cy="319215"/>
              <a:chOff x="0" y="0"/>
              <a:chExt cx="812800" cy="812800"/>
            </a:xfrm>
          </p:grpSpPr>
          <p:sp>
            <p:nvSpPr>
              <p:cNvPr id="164" name="Freeform 1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65" name="TextBox 16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6" name="Group 166"/>
            <p:cNvGrpSpPr/>
            <p:nvPr/>
          </p:nvGrpSpPr>
          <p:grpSpPr>
            <a:xfrm rot="-5400000">
              <a:off x="0" y="10244395"/>
              <a:ext cx="319215" cy="319215"/>
              <a:chOff x="0" y="0"/>
              <a:chExt cx="812800" cy="812800"/>
            </a:xfrm>
          </p:grpSpPr>
          <p:sp>
            <p:nvSpPr>
              <p:cNvPr id="167" name="Freeform 1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68" name="TextBox 16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9" name="Group 169"/>
            <p:cNvGrpSpPr/>
            <p:nvPr/>
          </p:nvGrpSpPr>
          <p:grpSpPr>
            <a:xfrm rot="-5400000">
              <a:off x="319215" y="9925180"/>
              <a:ext cx="319215" cy="319215"/>
              <a:chOff x="0" y="0"/>
              <a:chExt cx="812800" cy="812800"/>
            </a:xfrm>
          </p:grpSpPr>
          <p:sp>
            <p:nvSpPr>
              <p:cNvPr id="170" name="Freeform 1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71" name="TextBox 17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2" name="Group 172"/>
            <p:cNvGrpSpPr/>
            <p:nvPr/>
          </p:nvGrpSpPr>
          <p:grpSpPr>
            <a:xfrm rot="-5400000">
              <a:off x="0" y="9605964"/>
              <a:ext cx="319215" cy="319215"/>
              <a:chOff x="0" y="0"/>
              <a:chExt cx="812800" cy="812800"/>
            </a:xfrm>
          </p:grpSpPr>
          <p:sp>
            <p:nvSpPr>
              <p:cNvPr id="173" name="Freeform 1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74" name="TextBox 17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5" name="Group 175"/>
            <p:cNvGrpSpPr/>
            <p:nvPr/>
          </p:nvGrpSpPr>
          <p:grpSpPr>
            <a:xfrm rot="-5400000">
              <a:off x="319215" y="9286749"/>
              <a:ext cx="319215" cy="319215"/>
              <a:chOff x="0" y="0"/>
              <a:chExt cx="812800" cy="812800"/>
            </a:xfrm>
          </p:grpSpPr>
          <p:sp>
            <p:nvSpPr>
              <p:cNvPr id="176" name="Freeform 1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77" name="TextBox 17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8" name="Group 178"/>
            <p:cNvGrpSpPr/>
            <p:nvPr/>
          </p:nvGrpSpPr>
          <p:grpSpPr>
            <a:xfrm rot="-5400000">
              <a:off x="0" y="8967534"/>
              <a:ext cx="319215" cy="319215"/>
              <a:chOff x="0" y="0"/>
              <a:chExt cx="812800" cy="812800"/>
            </a:xfrm>
          </p:grpSpPr>
          <p:sp>
            <p:nvSpPr>
              <p:cNvPr id="179" name="Freeform 1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80" name="TextBox 18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1" name="Group 181"/>
            <p:cNvGrpSpPr/>
            <p:nvPr/>
          </p:nvGrpSpPr>
          <p:grpSpPr>
            <a:xfrm rot="-5400000">
              <a:off x="319215" y="8648318"/>
              <a:ext cx="319215" cy="319215"/>
              <a:chOff x="0" y="0"/>
              <a:chExt cx="812800" cy="812800"/>
            </a:xfrm>
          </p:grpSpPr>
          <p:sp>
            <p:nvSpPr>
              <p:cNvPr id="182" name="Freeform 1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83" name="TextBox 18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4" name="Group 184"/>
            <p:cNvGrpSpPr/>
            <p:nvPr/>
          </p:nvGrpSpPr>
          <p:grpSpPr>
            <a:xfrm rot="-5400000">
              <a:off x="0" y="8329103"/>
              <a:ext cx="319215" cy="319215"/>
              <a:chOff x="0" y="0"/>
              <a:chExt cx="812800" cy="812800"/>
            </a:xfrm>
          </p:grpSpPr>
          <p:sp>
            <p:nvSpPr>
              <p:cNvPr id="185" name="Freeform 1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86" name="TextBox 18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7" name="Group 187"/>
            <p:cNvGrpSpPr/>
            <p:nvPr/>
          </p:nvGrpSpPr>
          <p:grpSpPr>
            <a:xfrm rot="-5400000">
              <a:off x="319215" y="8009887"/>
              <a:ext cx="319215" cy="319215"/>
              <a:chOff x="0" y="0"/>
              <a:chExt cx="812800" cy="812800"/>
            </a:xfrm>
          </p:grpSpPr>
          <p:sp>
            <p:nvSpPr>
              <p:cNvPr id="188" name="Freeform 1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89" name="TextBox 18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0" name="Group 190"/>
            <p:cNvGrpSpPr/>
            <p:nvPr/>
          </p:nvGrpSpPr>
          <p:grpSpPr>
            <a:xfrm rot="-5400000">
              <a:off x="0" y="7690672"/>
              <a:ext cx="319215" cy="319215"/>
              <a:chOff x="0" y="0"/>
              <a:chExt cx="812800" cy="812800"/>
            </a:xfrm>
          </p:grpSpPr>
          <p:sp>
            <p:nvSpPr>
              <p:cNvPr id="191" name="Freeform 1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92" name="TextBox 19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3" name="Group 193"/>
            <p:cNvGrpSpPr/>
            <p:nvPr/>
          </p:nvGrpSpPr>
          <p:grpSpPr>
            <a:xfrm rot="-5400000">
              <a:off x="319215" y="7371456"/>
              <a:ext cx="319215" cy="319215"/>
              <a:chOff x="0" y="0"/>
              <a:chExt cx="812800" cy="812800"/>
            </a:xfrm>
          </p:grpSpPr>
          <p:sp>
            <p:nvSpPr>
              <p:cNvPr id="194" name="Freeform 1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95" name="TextBox 19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6" name="Group 196"/>
            <p:cNvGrpSpPr/>
            <p:nvPr/>
          </p:nvGrpSpPr>
          <p:grpSpPr>
            <a:xfrm rot="-5400000">
              <a:off x="0" y="7052241"/>
              <a:ext cx="319215" cy="319215"/>
              <a:chOff x="0" y="0"/>
              <a:chExt cx="812800" cy="812800"/>
            </a:xfrm>
          </p:grpSpPr>
          <p:sp>
            <p:nvSpPr>
              <p:cNvPr id="197" name="Freeform 1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198" name="TextBox 19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9" name="Group 199"/>
            <p:cNvGrpSpPr/>
            <p:nvPr/>
          </p:nvGrpSpPr>
          <p:grpSpPr>
            <a:xfrm rot="-5400000">
              <a:off x="319215" y="6733026"/>
              <a:ext cx="319215" cy="319215"/>
              <a:chOff x="0" y="0"/>
              <a:chExt cx="812800" cy="812800"/>
            </a:xfrm>
          </p:grpSpPr>
          <p:sp>
            <p:nvSpPr>
              <p:cNvPr id="200" name="Freeform 2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01" name="TextBox 20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2" name="Group 202"/>
            <p:cNvGrpSpPr/>
            <p:nvPr/>
          </p:nvGrpSpPr>
          <p:grpSpPr>
            <a:xfrm rot="-5400000">
              <a:off x="0" y="6413810"/>
              <a:ext cx="319215" cy="319215"/>
              <a:chOff x="0" y="0"/>
              <a:chExt cx="812800" cy="812800"/>
            </a:xfrm>
          </p:grpSpPr>
          <p:sp>
            <p:nvSpPr>
              <p:cNvPr id="203" name="Freeform 2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04" name="TextBox 20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5" name="Group 205"/>
            <p:cNvGrpSpPr/>
            <p:nvPr/>
          </p:nvGrpSpPr>
          <p:grpSpPr>
            <a:xfrm rot="-5400000">
              <a:off x="319215" y="6094595"/>
              <a:ext cx="319215" cy="319215"/>
              <a:chOff x="0" y="0"/>
              <a:chExt cx="812800" cy="812800"/>
            </a:xfrm>
          </p:grpSpPr>
          <p:sp>
            <p:nvSpPr>
              <p:cNvPr id="206" name="Freeform 20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07" name="TextBox 20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8" name="Group 208"/>
            <p:cNvGrpSpPr/>
            <p:nvPr/>
          </p:nvGrpSpPr>
          <p:grpSpPr>
            <a:xfrm rot="-5400000">
              <a:off x="0" y="5775379"/>
              <a:ext cx="319215" cy="319215"/>
              <a:chOff x="0" y="0"/>
              <a:chExt cx="812800" cy="812800"/>
            </a:xfrm>
          </p:grpSpPr>
          <p:sp>
            <p:nvSpPr>
              <p:cNvPr id="209" name="Freeform 20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10" name="TextBox 21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1" name="Group 211"/>
            <p:cNvGrpSpPr/>
            <p:nvPr/>
          </p:nvGrpSpPr>
          <p:grpSpPr>
            <a:xfrm rot="-5400000">
              <a:off x="319215" y="5456164"/>
              <a:ext cx="319215" cy="319215"/>
              <a:chOff x="0" y="0"/>
              <a:chExt cx="812800" cy="812800"/>
            </a:xfrm>
          </p:grpSpPr>
          <p:sp>
            <p:nvSpPr>
              <p:cNvPr id="212" name="Freeform 2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13" name="TextBox 21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4" name="Group 214"/>
            <p:cNvGrpSpPr/>
            <p:nvPr/>
          </p:nvGrpSpPr>
          <p:grpSpPr>
            <a:xfrm rot="-5400000">
              <a:off x="0" y="5136949"/>
              <a:ext cx="319215" cy="319215"/>
              <a:chOff x="0" y="0"/>
              <a:chExt cx="812800" cy="812800"/>
            </a:xfrm>
          </p:grpSpPr>
          <p:sp>
            <p:nvSpPr>
              <p:cNvPr id="215" name="Freeform 2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16" name="TextBox 21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7" name="Group 217"/>
            <p:cNvGrpSpPr/>
            <p:nvPr/>
          </p:nvGrpSpPr>
          <p:grpSpPr>
            <a:xfrm rot="-5400000">
              <a:off x="0" y="3226306"/>
              <a:ext cx="319215" cy="319215"/>
              <a:chOff x="0" y="0"/>
              <a:chExt cx="812800" cy="812800"/>
            </a:xfrm>
          </p:grpSpPr>
          <p:sp>
            <p:nvSpPr>
              <p:cNvPr id="218" name="Freeform 2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19" name="TextBox 21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0" name="Group 220"/>
            <p:cNvGrpSpPr/>
            <p:nvPr/>
          </p:nvGrpSpPr>
          <p:grpSpPr>
            <a:xfrm rot="-5400000">
              <a:off x="319215" y="4817733"/>
              <a:ext cx="319215" cy="319215"/>
              <a:chOff x="0" y="0"/>
              <a:chExt cx="812800" cy="812800"/>
            </a:xfrm>
          </p:grpSpPr>
          <p:sp>
            <p:nvSpPr>
              <p:cNvPr id="221" name="Freeform 2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22" name="TextBox 22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3" name="Group 223"/>
            <p:cNvGrpSpPr/>
            <p:nvPr/>
          </p:nvGrpSpPr>
          <p:grpSpPr>
            <a:xfrm rot="-5400000">
              <a:off x="319215" y="2907091"/>
              <a:ext cx="319215" cy="319215"/>
              <a:chOff x="0" y="0"/>
              <a:chExt cx="812800" cy="812800"/>
            </a:xfrm>
          </p:grpSpPr>
          <p:sp>
            <p:nvSpPr>
              <p:cNvPr id="224" name="Freeform 2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25" name="TextBox 22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6" name="Group 226"/>
            <p:cNvGrpSpPr/>
            <p:nvPr/>
          </p:nvGrpSpPr>
          <p:grpSpPr>
            <a:xfrm rot="-5400000">
              <a:off x="0" y="4498518"/>
              <a:ext cx="319215" cy="319215"/>
              <a:chOff x="0" y="0"/>
              <a:chExt cx="812800" cy="812800"/>
            </a:xfrm>
          </p:grpSpPr>
          <p:sp>
            <p:nvSpPr>
              <p:cNvPr id="227" name="Freeform 2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28" name="TextBox 22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9" name="Group 229"/>
            <p:cNvGrpSpPr/>
            <p:nvPr/>
          </p:nvGrpSpPr>
          <p:grpSpPr>
            <a:xfrm rot="-5400000">
              <a:off x="0" y="2587875"/>
              <a:ext cx="319215" cy="319215"/>
              <a:chOff x="0" y="0"/>
              <a:chExt cx="812800" cy="812800"/>
            </a:xfrm>
          </p:grpSpPr>
          <p:sp>
            <p:nvSpPr>
              <p:cNvPr id="230" name="Freeform 2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31" name="TextBox 23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2" name="Group 232"/>
            <p:cNvGrpSpPr/>
            <p:nvPr/>
          </p:nvGrpSpPr>
          <p:grpSpPr>
            <a:xfrm rot="-5400000">
              <a:off x="0" y="1315664"/>
              <a:ext cx="319215" cy="319215"/>
              <a:chOff x="0" y="0"/>
              <a:chExt cx="812800" cy="812800"/>
            </a:xfrm>
          </p:grpSpPr>
          <p:sp>
            <p:nvSpPr>
              <p:cNvPr id="233" name="Freeform 2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34" name="TextBox 23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5" name="Group 235"/>
            <p:cNvGrpSpPr/>
            <p:nvPr/>
          </p:nvGrpSpPr>
          <p:grpSpPr>
            <a:xfrm rot="-5400000">
              <a:off x="319215" y="4179302"/>
              <a:ext cx="319215" cy="319215"/>
              <a:chOff x="0" y="0"/>
              <a:chExt cx="812800" cy="812800"/>
            </a:xfrm>
          </p:grpSpPr>
          <p:sp>
            <p:nvSpPr>
              <p:cNvPr id="236" name="Freeform 2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37" name="TextBox 23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8" name="Group 238"/>
            <p:cNvGrpSpPr/>
            <p:nvPr/>
          </p:nvGrpSpPr>
          <p:grpSpPr>
            <a:xfrm rot="-5400000">
              <a:off x="319215" y="2268660"/>
              <a:ext cx="319215" cy="319215"/>
              <a:chOff x="0" y="0"/>
              <a:chExt cx="812800" cy="812800"/>
            </a:xfrm>
          </p:grpSpPr>
          <p:sp>
            <p:nvSpPr>
              <p:cNvPr id="239" name="Freeform 2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40" name="TextBox 24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1" name="Group 241"/>
            <p:cNvGrpSpPr/>
            <p:nvPr/>
          </p:nvGrpSpPr>
          <p:grpSpPr>
            <a:xfrm rot="-5400000">
              <a:off x="319215" y="996449"/>
              <a:ext cx="319215" cy="319215"/>
              <a:chOff x="0" y="0"/>
              <a:chExt cx="812800" cy="812800"/>
            </a:xfrm>
          </p:grpSpPr>
          <p:sp>
            <p:nvSpPr>
              <p:cNvPr id="242" name="Freeform 2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43" name="TextBox 24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4" name="Group 244"/>
            <p:cNvGrpSpPr/>
            <p:nvPr/>
          </p:nvGrpSpPr>
          <p:grpSpPr>
            <a:xfrm rot="-5400000">
              <a:off x="0" y="3860087"/>
              <a:ext cx="319215" cy="319215"/>
              <a:chOff x="0" y="0"/>
              <a:chExt cx="812800" cy="812800"/>
            </a:xfrm>
          </p:grpSpPr>
          <p:sp>
            <p:nvSpPr>
              <p:cNvPr id="245" name="Freeform 24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46" name="TextBox 24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7" name="Group 247"/>
            <p:cNvGrpSpPr/>
            <p:nvPr/>
          </p:nvGrpSpPr>
          <p:grpSpPr>
            <a:xfrm rot="-5400000">
              <a:off x="0" y="1949445"/>
              <a:ext cx="319215" cy="319215"/>
              <a:chOff x="0" y="0"/>
              <a:chExt cx="812800" cy="812800"/>
            </a:xfrm>
          </p:grpSpPr>
          <p:sp>
            <p:nvSpPr>
              <p:cNvPr id="248" name="Freeform 24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49" name="TextBox 24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0" name="Group 250"/>
            <p:cNvGrpSpPr/>
            <p:nvPr/>
          </p:nvGrpSpPr>
          <p:grpSpPr>
            <a:xfrm rot="-5400000">
              <a:off x="0" y="677233"/>
              <a:ext cx="319215" cy="319215"/>
              <a:chOff x="0" y="0"/>
              <a:chExt cx="812800" cy="812800"/>
            </a:xfrm>
          </p:grpSpPr>
          <p:sp>
            <p:nvSpPr>
              <p:cNvPr id="251" name="Freeform 2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52" name="TextBox 25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3" name="Group 253"/>
            <p:cNvGrpSpPr/>
            <p:nvPr/>
          </p:nvGrpSpPr>
          <p:grpSpPr>
            <a:xfrm rot="-5400000">
              <a:off x="319215" y="3540871"/>
              <a:ext cx="319215" cy="319215"/>
              <a:chOff x="0" y="0"/>
              <a:chExt cx="812800" cy="812800"/>
            </a:xfrm>
          </p:grpSpPr>
          <p:sp>
            <p:nvSpPr>
              <p:cNvPr id="254" name="Freeform 2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55" name="TextBox 25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6" name="Group 256"/>
            <p:cNvGrpSpPr/>
            <p:nvPr/>
          </p:nvGrpSpPr>
          <p:grpSpPr>
            <a:xfrm rot="-5400000">
              <a:off x="319215" y="1630229"/>
              <a:ext cx="319215" cy="319215"/>
              <a:chOff x="0" y="0"/>
              <a:chExt cx="812800" cy="812800"/>
            </a:xfrm>
          </p:grpSpPr>
          <p:sp>
            <p:nvSpPr>
              <p:cNvPr id="257" name="Freeform 2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58" name="TextBox 25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9" name="Group 259"/>
            <p:cNvGrpSpPr/>
            <p:nvPr/>
          </p:nvGrpSpPr>
          <p:grpSpPr>
            <a:xfrm rot="-5400000">
              <a:off x="0" y="638431"/>
              <a:ext cx="319215" cy="319215"/>
              <a:chOff x="0" y="0"/>
              <a:chExt cx="812800" cy="812800"/>
            </a:xfrm>
          </p:grpSpPr>
          <p:sp>
            <p:nvSpPr>
              <p:cNvPr id="260" name="Freeform 26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61" name="TextBox 26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62" name="Group 262"/>
            <p:cNvGrpSpPr/>
            <p:nvPr/>
          </p:nvGrpSpPr>
          <p:grpSpPr>
            <a:xfrm rot="-5400000">
              <a:off x="319215" y="319215"/>
              <a:ext cx="319215" cy="319215"/>
              <a:chOff x="0" y="0"/>
              <a:chExt cx="812800" cy="812800"/>
            </a:xfrm>
          </p:grpSpPr>
          <p:sp>
            <p:nvSpPr>
              <p:cNvPr id="263" name="Freeform 26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64" name="TextBox 26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65" name="Group 265"/>
            <p:cNvGrpSpPr/>
            <p:nvPr/>
          </p:nvGrpSpPr>
          <p:grpSpPr>
            <a:xfrm rot="-5400000">
              <a:off x="0" y="0"/>
              <a:ext cx="319215" cy="319215"/>
              <a:chOff x="0" y="0"/>
              <a:chExt cx="812800" cy="812800"/>
            </a:xfrm>
          </p:grpSpPr>
          <p:sp>
            <p:nvSpPr>
              <p:cNvPr id="266" name="Freeform 26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zh-TW" altLang="en-US"/>
              </a:p>
            </p:txBody>
          </p:sp>
          <p:sp>
            <p:nvSpPr>
              <p:cNvPr id="267" name="TextBox 26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grpSp>
        <p:nvGrpSpPr>
          <p:cNvPr id="268" name="Group 268"/>
          <p:cNvGrpSpPr/>
          <p:nvPr/>
        </p:nvGrpSpPr>
        <p:grpSpPr>
          <a:xfrm rot="-5400000">
            <a:off x="-4573833" y="4573833"/>
            <a:ext cx="10287000" cy="1139334"/>
            <a:chOff x="0" y="0"/>
            <a:chExt cx="2709333" cy="300071"/>
          </a:xfrm>
        </p:grpSpPr>
        <p:sp>
          <p:nvSpPr>
            <p:cNvPr id="269" name="Freeform 269"/>
            <p:cNvSpPr/>
            <p:nvPr/>
          </p:nvSpPr>
          <p:spPr>
            <a:xfrm>
              <a:off x="0" y="0"/>
              <a:ext cx="2709333" cy="300071"/>
            </a:xfrm>
            <a:custGeom>
              <a:avLst/>
              <a:gdLst/>
              <a:ahLst/>
              <a:cxnLst/>
              <a:rect l="l" t="t" r="r" b="b"/>
              <a:pathLst>
                <a:path w="2709333" h="300071">
                  <a:moveTo>
                    <a:pt x="0" y="0"/>
                  </a:moveTo>
                  <a:lnTo>
                    <a:pt x="2709333" y="0"/>
                  </a:lnTo>
                  <a:lnTo>
                    <a:pt x="2709333" y="300071"/>
                  </a:lnTo>
                  <a:lnTo>
                    <a:pt x="0" y="300071"/>
                  </a:lnTo>
                  <a:close/>
                </a:path>
              </a:pathLst>
            </a:custGeom>
            <a:solidFill>
              <a:srgbClr val="097D4C"/>
            </a:solidFill>
          </p:spPr>
          <p:txBody>
            <a:bodyPr/>
            <a:lstStyle/>
            <a:p>
              <a:endParaRPr lang="zh-TW" altLang="en-US"/>
            </a:p>
          </p:txBody>
        </p:sp>
        <p:sp>
          <p:nvSpPr>
            <p:cNvPr id="270" name="TextBox 270"/>
            <p:cNvSpPr txBox="1"/>
            <p:nvPr/>
          </p:nvSpPr>
          <p:spPr>
            <a:xfrm>
              <a:off x="0" y="-28575"/>
              <a:ext cx="2709333" cy="328646"/>
            </a:xfrm>
            <a:prstGeom prst="rect">
              <a:avLst/>
            </a:prstGeom>
          </p:spPr>
          <p:txBody>
            <a:bodyPr lIns="50800" tIns="50800" rIns="50800" bIns="50800" rtlCol="0" anchor="ctr"/>
            <a:lstStyle/>
            <a:p>
              <a:pPr algn="ctr">
                <a:lnSpc>
                  <a:spcPts val="2371"/>
                </a:lnSpc>
              </a:pPr>
              <a:endParaRPr/>
            </a:p>
          </p:txBody>
        </p:sp>
      </p:grpSp>
      <p:grpSp>
        <p:nvGrpSpPr>
          <p:cNvPr id="271" name="Group 271"/>
          <p:cNvGrpSpPr/>
          <p:nvPr/>
        </p:nvGrpSpPr>
        <p:grpSpPr>
          <a:xfrm rot="5400000">
            <a:off x="12578897" y="4573833"/>
            <a:ext cx="10287000" cy="1139334"/>
            <a:chOff x="0" y="0"/>
            <a:chExt cx="2709333" cy="300071"/>
          </a:xfrm>
        </p:grpSpPr>
        <p:sp>
          <p:nvSpPr>
            <p:cNvPr id="272" name="Freeform 272"/>
            <p:cNvSpPr/>
            <p:nvPr/>
          </p:nvSpPr>
          <p:spPr>
            <a:xfrm>
              <a:off x="0" y="0"/>
              <a:ext cx="2709333" cy="300071"/>
            </a:xfrm>
            <a:custGeom>
              <a:avLst/>
              <a:gdLst/>
              <a:ahLst/>
              <a:cxnLst/>
              <a:rect l="l" t="t" r="r" b="b"/>
              <a:pathLst>
                <a:path w="2709333" h="300071">
                  <a:moveTo>
                    <a:pt x="0" y="0"/>
                  </a:moveTo>
                  <a:lnTo>
                    <a:pt x="2709333" y="0"/>
                  </a:lnTo>
                  <a:lnTo>
                    <a:pt x="2709333" y="300071"/>
                  </a:lnTo>
                  <a:lnTo>
                    <a:pt x="0" y="300071"/>
                  </a:lnTo>
                  <a:close/>
                </a:path>
              </a:pathLst>
            </a:custGeom>
            <a:solidFill>
              <a:srgbClr val="097D4C"/>
            </a:solidFill>
          </p:spPr>
          <p:txBody>
            <a:bodyPr/>
            <a:lstStyle/>
            <a:p>
              <a:endParaRPr lang="zh-TW" altLang="en-US"/>
            </a:p>
          </p:txBody>
        </p:sp>
        <p:sp>
          <p:nvSpPr>
            <p:cNvPr id="273" name="TextBox 273"/>
            <p:cNvSpPr txBox="1"/>
            <p:nvPr/>
          </p:nvSpPr>
          <p:spPr>
            <a:xfrm>
              <a:off x="0" y="-28575"/>
              <a:ext cx="2709333" cy="328646"/>
            </a:xfrm>
            <a:prstGeom prst="rect">
              <a:avLst/>
            </a:prstGeom>
          </p:spPr>
          <p:txBody>
            <a:bodyPr lIns="50800" tIns="50800" rIns="50800" bIns="50800" rtlCol="0" anchor="ctr"/>
            <a:lstStyle/>
            <a:p>
              <a:pPr algn="ctr">
                <a:lnSpc>
                  <a:spcPts val="2371"/>
                </a:lnSpc>
              </a:pPr>
              <a:endParaRPr/>
            </a:p>
          </p:txBody>
        </p:sp>
      </p:grpSp>
      <p:grpSp>
        <p:nvGrpSpPr>
          <p:cNvPr id="274" name="Group 274"/>
          <p:cNvGrpSpPr/>
          <p:nvPr/>
        </p:nvGrpSpPr>
        <p:grpSpPr>
          <a:xfrm>
            <a:off x="7395680" y="7235450"/>
            <a:ext cx="3161317" cy="272520"/>
            <a:chOff x="0" y="0"/>
            <a:chExt cx="351599" cy="30310"/>
          </a:xfrm>
        </p:grpSpPr>
        <p:sp>
          <p:nvSpPr>
            <p:cNvPr id="275" name="Freeform 275"/>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276" name="TextBox 276"/>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sp>
        <p:nvSpPr>
          <p:cNvPr id="277" name="Freeform 277"/>
          <p:cNvSpPr/>
          <p:nvPr/>
        </p:nvSpPr>
        <p:spPr>
          <a:xfrm>
            <a:off x="6965403" y="2442937"/>
            <a:ext cx="4376243" cy="5045983"/>
          </a:xfrm>
          <a:custGeom>
            <a:avLst/>
            <a:gdLst/>
            <a:ahLst/>
            <a:cxnLst/>
            <a:rect l="l" t="t" r="r" b="b"/>
            <a:pathLst>
              <a:path w="4376243" h="5045983">
                <a:moveTo>
                  <a:pt x="0" y="0"/>
                </a:moveTo>
                <a:lnTo>
                  <a:pt x="4376244" y="0"/>
                </a:lnTo>
                <a:lnTo>
                  <a:pt x="4376244" y="5045983"/>
                </a:lnTo>
                <a:lnTo>
                  <a:pt x="0" y="5045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278" name="Group 278"/>
          <p:cNvGrpSpPr/>
          <p:nvPr/>
        </p:nvGrpSpPr>
        <p:grpSpPr>
          <a:xfrm>
            <a:off x="5799936" y="7874225"/>
            <a:ext cx="6352804" cy="835321"/>
            <a:chOff x="0" y="0"/>
            <a:chExt cx="8470405" cy="1113761"/>
          </a:xfrm>
        </p:grpSpPr>
        <p:sp>
          <p:nvSpPr>
            <p:cNvPr id="279" name="TextBox 279"/>
            <p:cNvSpPr txBox="1"/>
            <p:nvPr/>
          </p:nvSpPr>
          <p:spPr>
            <a:xfrm>
              <a:off x="0" y="161925"/>
              <a:ext cx="8470405" cy="1615800"/>
            </a:xfrm>
            <a:prstGeom prst="rect">
              <a:avLst/>
            </a:prstGeom>
          </p:spPr>
          <p:txBody>
            <a:bodyPr lIns="0" tIns="0" rIns="0" bIns="0" rtlCol="0" anchor="t">
              <a:spAutoFit/>
            </a:bodyPr>
            <a:lstStyle/>
            <a:p>
              <a:pPr marL="0" lvl="0" indent="0" algn="ctr">
                <a:lnSpc>
                  <a:spcPts val="8788"/>
                </a:lnSpc>
              </a:pPr>
              <a:r>
                <a:rPr lang="en-US" sz="8788" spc="-483">
                  <a:solidFill>
                    <a:srgbClr val="097D4C"/>
                  </a:solidFill>
                  <a:latin typeface="可画悦酷黑体-繁"/>
                  <a:ea typeface="可画悦酷黑体-繁"/>
                  <a:cs typeface="可画悦酷黑体-繁"/>
                  <a:sym typeface="可画悦酷黑体-繁"/>
                </a:rPr>
                <a:t>餐廳管理系統</a:t>
              </a:r>
            </a:p>
          </p:txBody>
        </p:sp>
        <p:sp>
          <p:nvSpPr>
            <p:cNvPr id="280" name="Freeform 280"/>
            <p:cNvSpPr/>
            <p:nvPr/>
          </p:nvSpPr>
          <p:spPr>
            <a:xfrm flipH="1">
              <a:off x="7945233" y="44222"/>
              <a:ext cx="315343" cy="314555"/>
            </a:xfrm>
            <a:custGeom>
              <a:avLst/>
              <a:gdLst/>
              <a:ahLst/>
              <a:cxnLst/>
              <a:rect l="l" t="t" r="r" b="b"/>
              <a:pathLst>
                <a:path w="315343" h="314555">
                  <a:moveTo>
                    <a:pt x="315342" y="0"/>
                  </a:moveTo>
                  <a:lnTo>
                    <a:pt x="0" y="0"/>
                  </a:lnTo>
                  <a:lnTo>
                    <a:pt x="0" y="314554"/>
                  </a:lnTo>
                  <a:lnTo>
                    <a:pt x="315342" y="314554"/>
                  </a:lnTo>
                  <a:lnTo>
                    <a:pt x="31534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281" name="TextBox 281"/>
          <p:cNvSpPr txBox="1"/>
          <p:nvPr/>
        </p:nvSpPr>
        <p:spPr>
          <a:xfrm>
            <a:off x="6466656" y="956011"/>
            <a:ext cx="5354687" cy="1624367"/>
          </a:xfrm>
          <a:prstGeom prst="rect">
            <a:avLst/>
          </a:prstGeom>
        </p:spPr>
        <p:txBody>
          <a:bodyPr lIns="0" tIns="0" rIns="0" bIns="0" rtlCol="0" anchor="t">
            <a:spAutoFit/>
          </a:bodyPr>
          <a:lstStyle/>
          <a:p>
            <a:pPr algn="ctr">
              <a:lnSpc>
                <a:spcPts val="8999"/>
              </a:lnSpc>
            </a:pPr>
            <a:r>
              <a:rPr lang="en-US" sz="9999">
                <a:solidFill>
                  <a:srgbClr val="097D4C"/>
                </a:solidFill>
                <a:latin typeface="杨任东竹石体"/>
                <a:ea typeface="杨任东竹石体"/>
                <a:cs typeface="杨任东竹石体"/>
                <a:sym typeface="杨任东竹石体"/>
              </a:rPr>
              <a:t>謝謝大家</a:t>
            </a:r>
          </a:p>
        </p:txBody>
      </p:sp>
      <p:sp>
        <p:nvSpPr>
          <p:cNvPr id="282" name="Freeform 282"/>
          <p:cNvSpPr/>
          <p:nvPr/>
        </p:nvSpPr>
        <p:spPr>
          <a:xfrm>
            <a:off x="4792311" y="4323453"/>
            <a:ext cx="1903252" cy="1810248"/>
          </a:xfrm>
          <a:custGeom>
            <a:avLst/>
            <a:gdLst/>
            <a:ahLst/>
            <a:cxnLst/>
            <a:rect l="l" t="t" r="r" b="b"/>
            <a:pathLst>
              <a:path w="1903252" h="1810248">
                <a:moveTo>
                  <a:pt x="0" y="0"/>
                </a:moveTo>
                <a:lnTo>
                  <a:pt x="1903252" y="0"/>
                </a:lnTo>
                <a:lnTo>
                  <a:pt x="1903252" y="1810248"/>
                </a:lnTo>
                <a:lnTo>
                  <a:pt x="0" y="18102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283" name="Freeform 283"/>
          <p:cNvSpPr/>
          <p:nvPr/>
        </p:nvSpPr>
        <p:spPr>
          <a:xfrm>
            <a:off x="11611487" y="4323453"/>
            <a:ext cx="1903252" cy="1810248"/>
          </a:xfrm>
          <a:custGeom>
            <a:avLst/>
            <a:gdLst/>
            <a:ahLst/>
            <a:cxnLst/>
            <a:rect l="l" t="t" r="r" b="b"/>
            <a:pathLst>
              <a:path w="1903252" h="1810248">
                <a:moveTo>
                  <a:pt x="0" y="0"/>
                </a:moveTo>
                <a:lnTo>
                  <a:pt x="1903252" y="0"/>
                </a:lnTo>
                <a:lnTo>
                  <a:pt x="1903252" y="1810248"/>
                </a:lnTo>
                <a:lnTo>
                  <a:pt x="0" y="18102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284" name="Freeform 284"/>
          <p:cNvSpPr/>
          <p:nvPr/>
        </p:nvSpPr>
        <p:spPr>
          <a:xfrm rot="10655635">
            <a:off x="15063627" y="1723376"/>
            <a:ext cx="689148" cy="724465"/>
          </a:xfrm>
          <a:custGeom>
            <a:avLst/>
            <a:gdLst/>
            <a:ahLst/>
            <a:cxnLst/>
            <a:rect l="l" t="t" r="r" b="b"/>
            <a:pathLst>
              <a:path w="689148" h="724465">
                <a:moveTo>
                  <a:pt x="0" y="0"/>
                </a:moveTo>
                <a:lnTo>
                  <a:pt x="689148" y="0"/>
                </a:lnTo>
                <a:lnTo>
                  <a:pt x="689148" y="724465"/>
                </a:lnTo>
                <a:lnTo>
                  <a:pt x="0" y="7244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85" name="Freeform 285"/>
          <p:cNvSpPr/>
          <p:nvPr/>
        </p:nvSpPr>
        <p:spPr>
          <a:xfrm rot="3554144">
            <a:off x="3397259" y="924227"/>
            <a:ext cx="675692" cy="654576"/>
          </a:xfrm>
          <a:custGeom>
            <a:avLst/>
            <a:gdLst/>
            <a:ahLst/>
            <a:cxnLst/>
            <a:rect l="l" t="t" r="r" b="b"/>
            <a:pathLst>
              <a:path w="675692" h="654576">
                <a:moveTo>
                  <a:pt x="0" y="0"/>
                </a:moveTo>
                <a:lnTo>
                  <a:pt x="675691" y="0"/>
                </a:lnTo>
                <a:lnTo>
                  <a:pt x="675691" y="654576"/>
                </a:lnTo>
                <a:lnTo>
                  <a:pt x="0" y="6545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86" name="Freeform 286"/>
          <p:cNvSpPr/>
          <p:nvPr/>
        </p:nvSpPr>
        <p:spPr>
          <a:xfrm rot="-5142249" flipH="1">
            <a:off x="3947302" y="7632984"/>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87" name="Freeform 287"/>
          <p:cNvSpPr/>
          <p:nvPr/>
        </p:nvSpPr>
        <p:spPr>
          <a:xfrm rot="751512">
            <a:off x="14507921" y="7680468"/>
            <a:ext cx="675692" cy="654576"/>
          </a:xfrm>
          <a:custGeom>
            <a:avLst/>
            <a:gdLst/>
            <a:ahLst/>
            <a:cxnLst/>
            <a:rect l="l" t="t" r="r" b="b"/>
            <a:pathLst>
              <a:path w="675692" h="654576">
                <a:moveTo>
                  <a:pt x="0" y="0"/>
                </a:moveTo>
                <a:lnTo>
                  <a:pt x="675692" y="0"/>
                </a:lnTo>
                <a:lnTo>
                  <a:pt x="675692" y="654576"/>
                </a:lnTo>
                <a:lnTo>
                  <a:pt x="0" y="6545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88" name="Freeform 288"/>
          <p:cNvSpPr/>
          <p:nvPr/>
        </p:nvSpPr>
        <p:spPr>
          <a:xfrm rot="1347169">
            <a:off x="2599878" y="4772382"/>
            <a:ext cx="461910" cy="508292"/>
          </a:xfrm>
          <a:custGeom>
            <a:avLst/>
            <a:gdLst/>
            <a:ahLst/>
            <a:cxnLst/>
            <a:rect l="l" t="t" r="r" b="b"/>
            <a:pathLst>
              <a:path w="461910" h="508292">
                <a:moveTo>
                  <a:pt x="0" y="0"/>
                </a:moveTo>
                <a:lnTo>
                  <a:pt x="461911" y="0"/>
                </a:lnTo>
                <a:lnTo>
                  <a:pt x="461911" y="508292"/>
                </a:lnTo>
                <a:lnTo>
                  <a:pt x="0" y="5082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矩形 361">
            <a:extLst>
              <a:ext uri="{FF2B5EF4-FFF2-40B4-BE49-F238E27FC236}">
                <a16:creationId xmlns:a16="http://schemas.microsoft.com/office/drawing/2014/main" id="{F9AEEDFC-3800-00D2-8EF3-02B3785B3B2E}"/>
              </a:ext>
            </a:extLst>
          </p:cNvPr>
          <p:cNvSpPr/>
          <p:nvPr/>
        </p:nvSpPr>
        <p:spPr>
          <a:xfrm>
            <a:off x="0" y="0"/>
            <a:ext cx="18288000" cy="10287000"/>
          </a:xfrm>
          <a:prstGeom prst="rect">
            <a:avLst/>
          </a:prstGeom>
          <a:solidFill>
            <a:srgbClr val="FFF5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Group 3"/>
          <p:cNvGrpSpPr/>
          <p:nvPr/>
        </p:nvGrpSpPr>
        <p:grpSpPr>
          <a:xfrm>
            <a:off x="7431671" y="3772048"/>
            <a:ext cx="1093518" cy="484611"/>
            <a:chOff x="0" y="0"/>
            <a:chExt cx="685660" cy="303862"/>
          </a:xfrm>
        </p:grpSpPr>
        <p:sp>
          <p:nvSpPr>
            <p:cNvPr id="4" name="Freeform 4"/>
            <p:cNvSpPr/>
            <p:nvPr/>
          </p:nvSpPr>
          <p:spPr>
            <a:xfrm>
              <a:off x="0" y="0"/>
              <a:ext cx="685660" cy="303862"/>
            </a:xfrm>
            <a:custGeom>
              <a:avLst/>
              <a:gdLst/>
              <a:ahLst/>
              <a:cxnLst/>
              <a:rect l="l" t="t" r="r" b="b"/>
              <a:pathLst>
                <a:path w="685660" h="303862">
                  <a:moveTo>
                    <a:pt x="0" y="0"/>
                  </a:moveTo>
                  <a:lnTo>
                    <a:pt x="685660" y="0"/>
                  </a:lnTo>
                  <a:lnTo>
                    <a:pt x="685660" y="303862"/>
                  </a:lnTo>
                  <a:lnTo>
                    <a:pt x="0" y="303862"/>
                  </a:lnTo>
                  <a:close/>
                </a:path>
              </a:pathLst>
            </a:custGeom>
            <a:solidFill>
              <a:srgbClr val="097D4C"/>
            </a:solidFill>
          </p:spPr>
          <p:txBody>
            <a:bodyPr/>
            <a:lstStyle/>
            <a:p>
              <a:endParaRPr lang="zh-TW" altLang="en-US"/>
            </a:p>
          </p:txBody>
        </p:sp>
        <p:sp>
          <p:nvSpPr>
            <p:cNvPr id="5" name="TextBox 5"/>
            <p:cNvSpPr txBox="1"/>
            <p:nvPr/>
          </p:nvSpPr>
          <p:spPr>
            <a:xfrm>
              <a:off x="0" y="-19050"/>
              <a:ext cx="685660" cy="322912"/>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Users</a:t>
              </a:r>
            </a:p>
          </p:txBody>
        </p:sp>
      </p:grpSp>
      <p:grpSp>
        <p:nvGrpSpPr>
          <p:cNvPr id="6" name="Group 6"/>
          <p:cNvGrpSpPr/>
          <p:nvPr/>
        </p:nvGrpSpPr>
        <p:grpSpPr>
          <a:xfrm>
            <a:off x="10962232" y="1063635"/>
            <a:ext cx="1137543" cy="597831"/>
            <a:chOff x="0" y="0"/>
            <a:chExt cx="698141" cy="366905"/>
          </a:xfrm>
        </p:grpSpPr>
        <p:sp>
          <p:nvSpPr>
            <p:cNvPr id="7" name="Freeform 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8" name="TextBox 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username</a:t>
              </a:r>
            </a:p>
          </p:txBody>
        </p:sp>
      </p:grpSp>
      <p:grpSp>
        <p:nvGrpSpPr>
          <p:cNvPr id="9" name="Group 9"/>
          <p:cNvGrpSpPr/>
          <p:nvPr/>
        </p:nvGrpSpPr>
        <p:grpSpPr>
          <a:xfrm>
            <a:off x="9535343" y="1782736"/>
            <a:ext cx="1088470" cy="484611"/>
            <a:chOff x="0" y="0"/>
            <a:chExt cx="604716" cy="269233"/>
          </a:xfrm>
        </p:grpSpPr>
        <p:sp>
          <p:nvSpPr>
            <p:cNvPr id="10" name="Freeform 10"/>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11" name="TextBox 11"/>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Account</a:t>
              </a:r>
            </a:p>
          </p:txBody>
        </p:sp>
      </p:grpSp>
      <p:grpSp>
        <p:nvGrpSpPr>
          <p:cNvPr id="12" name="Group 12"/>
          <p:cNvGrpSpPr/>
          <p:nvPr/>
        </p:nvGrpSpPr>
        <p:grpSpPr>
          <a:xfrm>
            <a:off x="10962232" y="1726126"/>
            <a:ext cx="1137543" cy="597831"/>
            <a:chOff x="0" y="0"/>
            <a:chExt cx="698141" cy="366905"/>
          </a:xfrm>
        </p:grpSpPr>
        <p:sp>
          <p:nvSpPr>
            <p:cNvPr id="13" name="Freeform 1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4" name="TextBox 1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password</a:t>
              </a:r>
            </a:p>
          </p:txBody>
        </p:sp>
      </p:grpSp>
      <p:grpSp>
        <p:nvGrpSpPr>
          <p:cNvPr id="15" name="Group 15"/>
          <p:cNvGrpSpPr/>
          <p:nvPr/>
        </p:nvGrpSpPr>
        <p:grpSpPr>
          <a:xfrm>
            <a:off x="10962232" y="2388618"/>
            <a:ext cx="1137543" cy="597831"/>
            <a:chOff x="0" y="0"/>
            <a:chExt cx="698141" cy="366905"/>
          </a:xfrm>
        </p:grpSpPr>
        <p:sp>
          <p:nvSpPr>
            <p:cNvPr id="16" name="Freeform 16"/>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7" name="TextBox 17"/>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user_id</a:t>
              </a:r>
            </a:p>
          </p:txBody>
        </p:sp>
      </p:grpSp>
      <p:sp>
        <p:nvSpPr>
          <p:cNvPr id="18" name="AutoShape 18"/>
          <p:cNvSpPr/>
          <p:nvPr/>
        </p:nvSpPr>
        <p:spPr>
          <a:xfrm flipV="1">
            <a:off x="10623813" y="1362551"/>
            <a:ext cx="338419" cy="662491"/>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9" name="AutoShape 19"/>
          <p:cNvSpPr/>
          <p:nvPr/>
        </p:nvSpPr>
        <p:spPr>
          <a:xfrm>
            <a:off x="10623813" y="2025042"/>
            <a:ext cx="338419" cy="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0" name="AutoShape 20"/>
          <p:cNvSpPr/>
          <p:nvPr/>
        </p:nvSpPr>
        <p:spPr>
          <a:xfrm>
            <a:off x="10623813" y="2025042"/>
            <a:ext cx="338419" cy="66249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1" name="Group 21"/>
          <p:cNvGrpSpPr/>
          <p:nvPr/>
        </p:nvGrpSpPr>
        <p:grpSpPr>
          <a:xfrm>
            <a:off x="7285748" y="5515883"/>
            <a:ext cx="1007906" cy="529701"/>
            <a:chOff x="0" y="0"/>
            <a:chExt cx="698141" cy="366905"/>
          </a:xfrm>
        </p:grpSpPr>
        <p:sp>
          <p:nvSpPr>
            <p:cNvPr id="22" name="Freeform 22"/>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3" name="TextBox 23"/>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user_id</a:t>
              </a:r>
            </a:p>
          </p:txBody>
        </p:sp>
      </p:grpSp>
      <p:sp>
        <p:nvSpPr>
          <p:cNvPr id="24" name="AutoShape 24"/>
          <p:cNvSpPr/>
          <p:nvPr/>
        </p:nvSpPr>
        <p:spPr>
          <a:xfrm flipV="1">
            <a:off x="7836943" y="4256660"/>
            <a:ext cx="141487" cy="1259223"/>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5" name="Group 25"/>
          <p:cNvGrpSpPr/>
          <p:nvPr/>
        </p:nvGrpSpPr>
        <p:grpSpPr>
          <a:xfrm>
            <a:off x="6693513" y="4845087"/>
            <a:ext cx="1007906" cy="529701"/>
            <a:chOff x="0" y="0"/>
            <a:chExt cx="698141" cy="366905"/>
          </a:xfrm>
        </p:grpSpPr>
        <p:sp>
          <p:nvSpPr>
            <p:cNvPr id="26" name="Freeform 26"/>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7" name="TextBox 27"/>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name</a:t>
              </a:r>
            </a:p>
          </p:txBody>
        </p:sp>
      </p:grpSp>
      <p:grpSp>
        <p:nvGrpSpPr>
          <p:cNvPr id="28" name="Group 28"/>
          <p:cNvGrpSpPr/>
          <p:nvPr/>
        </p:nvGrpSpPr>
        <p:grpSpPr>
          <a:xfrm>
            <a:off x="8443194" y="5507673"/>
            <a:ext cx="1007906" cy="529701"/>
            <a:chOff x="0" y="0"/>
            <a:chExt cx="698141" cy="366905"/>
          </a:xfrm>
        </p:grpSpPr>
        <p:sp>
          <p:nvSpPr>
            <p:cNvPr id="29" name="Freeform 29"/>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0" name="TextBox 30"/>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email</a:t>
              </a:r>
            </a:p>
          </p:txBody>
        </p:sp>
      </p:grpSp>
      <p:grpSp>
        <p:nvGrpSpPr>
          <p:cNvPr id="31" name="Group 31"/>
          <p:cNvGrpSpPr/>
          <p:nvPr/>
        </p:nvGrpSpPr>
        <p:grpSpPr>
          <a:xfrm>
            <a:off x="9499103" y="5438745"/>
            <a:ext cx="1007906" cy="606839"/>
            <a:chOff x="0" y="0"/>
            <a:chExt cx="698141" cy="420336"/>
          </a:xfrm>
        </p:grpSpPr>
        <p:sp>
          <p:nvSpPr>
            <p:cNvPr id="32" name="Freeform 32"/>
            <p:cNvSpPr/>
            <p:nvPr/>
          </p:nvSpPr>
          <p:spPr>
            <a:xfrm>
              <a:off x="0" y="0"/>
              <a:ext cx="698141" cy="420336"/>
            </a:xfrm>
            <a:custGeom>
              <a:avLst/>
              <a:gdLst/>
              <a:ahLst/>
              <a:cxnLst/>
              <a:rect l="l" t="t" r="r" b="b"/>
              <a:pathLst>
                <a:path w="698141" h="420336">
                  <a:moveTo>
                    <a:pt x="349071" y="0"/>
                  </a:moveTo>
                  <a:cubicBezTo>
                    <a:pt x="156284" y="0"/>
                    <a:pt x="0" y="94096"/>
                    <a:pt x="0" y="210168"/>
                  </a:cubicBezTo>
                  <a:cubicBezTo>
                    <a:pt x="0" y="326241"/>
                    <a:pt x="156284" y="420336"/>
                    <a:pt x="349071" y="420336"/>
                  </a:cubicBezTo>
                  <a:cubicBezTo>
                    <a:pt x="541857" y="420336"/>
                    <a:pt x="698141" y="326241"/>
                    <a:pt x="698141" y="210168"/>
                  </a:cubicBezTo>
                  <a:cubicBezTo>
                    <a:pt x="698141" y="94096"/>
                    <a:pt x="541857" y="0"/>
                    <a:pt x="349071" y="0"/>
                  </a:cubicBezTo>
                  <a:close/>
                </a:path>
              </a:pathLst>
            </a:custGeom>
            <a:solidFill>
              <a:srgbClr val="004EAD"/>
            </a:solidFill>
          </p:spPr>
          <p:txBody>
            <a:bodyPr/>
            <a:lstStyle/>
            <a:p>
              <a:endParaRPr lang="zh-TW" altLang="en-US"/>
            </a:p>
          </p:txBody>
        </p:sp>
        <p:sp>
          <p:nvSpPr>
            <p:cNvPr id="33" name="TextBox 33"/>
            <p:cNvSpPr txBox="1"/>
            <p:nvPr/>
          </p:nvSpPr>
          <p:spPr>
            <a:xfrm>
              <a:off x="65451" y="20357"/>
              <a:ext cx="567240" cy="36057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phone_</a:t>
              </a:r>
            </a:p>
            <a:p>
              <a:pPr algn="ctr">
                <a:lnSpc>
                  <a:spcPts val="1399"/>
                </a:lnSpc>
              </a:pPr>
              <a:r>
                <a:rPr lang="en-US" sz="999" spc="-6">
                  <a:solidFill>
                    <a:srgbClr val="F1EAD1"/>
                  </a:solidFill>
                  <a:latin typeface="Arial Unicode"/>
                  <a:ea typeface="Arial Unicode"/>
                  <a:cs typeface="Arial Unicode"/>
                  <a:sym typeface="Arial Unicode"/>
                </a:rPr>
                <a:t>number</a:t>
              </a:r>
            </a:p>
          </p:txBody>
        </p:sp>
      </p:grpSp>
      <p:grpSp>
        <p:nvGrpSpPr>
          <p:cNvPr id="34" name="Group 34"/>
          <p:cNvGrpSpPr/>
          <p:nvPr/>
        </p:nvGrpSpPr>
        <p:grpSpPr>
          <a:xfrm>
            <a:off x="9486387" y="4794744"/>
            <a:ext cx="1007906" cy="529701"/>
            <a:chOff x="0" y="0"/>
            <a:chExt cx="698141" cy="366905"/>
          </a:xfrm>
        </p:grpSpPr>
        <p:sp>
          <p:nvSpPr>
            <p:cNvPr id="35" name="Freeform 35"/>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6" name="TextBox 36"/>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role</a:t>
              </a:r>
            </a:p>
          </p:txBody>
        </p:sp>
      </p:grpSp>
      <p:grpSp>
        <p:nvGrpSpPr>
          <p:cNvPr id="37" name="Group 37"/>
          <p:cNvGrpSpPr/>
          <p:nvPr/>
        </p:nvGrpSpPr>
        <p:grpSpPr>
          <a:xfrm>
            <a:off x="9486387" y="4133622"/>
            <a:ext cx="1007906" cy="606839"/>
            <a:chOff x="0" y="0"/>
            <a:chExt cx="698141" cy="420336"/>
          </a:xfrm>
        </p:grpSpPr>
        <p:sp>
          <p:nvSpPr>
            <p:cNvPr id="38" name="Freeform 38"/>
            <p:cNvSpPr/>
            <p:nvPr/>
          </p:nvSpPr>
          <p:spPr>
            <a:xfrm>
              <a:off x="0" y="0"/>
              <a:ext cx="698141" cy="420336"/>
            </a:xfrm>
            <a:custGeom>
              <a:avLst/>
              <a:gdLst/>
              <a:ahLst/>
              <a:cxnLst/>
              <a:rect l="l" t="t" r="r" b="b"/>
              <a:pathLst>
                <a:path w="698141" h="420336">
                  <a:moveTo>
                    <a:pt x="349071" y="0"/>
                  </a:moveTo>
                  <a:cubicBezTo>
                    <a:pt x="156284" y="0"/>
                    <a:pt x="0" y="94096"/>
                    <a:pt x="0" y="210168"/>
                  </a:cubicBezTo>
                  <a:cubicBezTo>
                    <a:pt x="0" y="326241"/>
                    <a:pt x="156284" y="420336"/>
                    <a:pt x="349071" y="420336"/>
                  </a:cubicBezTo>
                  <a:cubicBezTo>
                    <a:pt x="541857" y="420336"/>
                    <a:pt x="698141" y="326241"/>
                    <a:pt x="698141" y="210168"/>
                  </a:cubicBezTo>
                  <a:cubicBezTo>
                    <a:pt x="698141" y="94096"/>
                    <a:pt x="541857" y="0"/>
                    <a:pt x="349071" y="0"/>
                  </a:cubicBezTo>
                  <a:close/>
                </a:path>
              </a:pathLst>
            </a:custGeom>
            <a:solidFill>
              <a:srgbClr val="004EAD"/>
            </a:solidFill>
          </p:spPr>
          <p:txBody>
            <a:bodyPr/>
            <a:lstStyle/>
            <a:p>
              <a:endParaRPr lang="zh-TW" altLang="en-US"/>
            </a:p>
          </p:txBody>
        </p:sp>
        <p:sp>
          <p:nvSpPr>
            <p:cNvPr id="39" name="TextBox 39"/>
            <p:cNvSpPr txBox="1"/>
            <p:nvPr/>
          </p:nvSpPr>
          <p:spPr>
            <a:xfrm>
              <a:off x="65451" y="20357"/>
              <a:ext cx="567240" cy="36057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created_</a:t>
              </a:r>
            </a:p>
            <a:p>
              <a:pPr algn="ctr">
                <a:lnSpc>
                  <a:spcPts val="1399"/>
                </a:lnSpc>
              </a:pPr>
              <a:r>
                <a:rPr lang="en-US" sz="999" spc="-6">
                  <a:solidFill>
                    <a:srgbClr val="F1EAD1"/>
                  </a:solidFill>
                  <a:latin typeface="Arial Unicode"/>
                  <a:ea typeface="Arial Unicode"/>
                  <a:cs typeface="Arial Unicode"/>
                  <a:sym typeface="Arial Unicode"/>
                </a:rPr>
                <a:t>time</a:t>
              </a:r>
            </a:p>
          </p:txBody>
        </p:sp>
      </p:grpSp>
      <p:sp>
        <p:nvSpPr>
          <p:cNvPr id="40" name="AutoShape 40"/>
          <p:cNvSpPr/>
          <p:nvPr/>
        </p:nvSpPr>
        <p:spPr>
          <a:xfrm flipV="1">
            <a:off x="7327716" y="4256660"/>
            <a:ext cx="650714" cy="635987"/>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41" name="AutoShape 41"/>
          <p:cNvSpPr/>
          <p:nvPr/>
        </p:nvSpPr>
        <p:spPr>
          <a:xfrm flipH="1" flipV="1">
            <a:off x="7978430" y="4256660"/>
            <a:ext cx="902606" cy="1230832"/>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42" name="AutoShape 42"/>
          <p:cNvSpPr/>
          <p:nvPr/>
        </p:nvSpPr>
        <p:spPr>
          <a:xfrm flipH="1" flipV="1">
            <a:off x="7978430" y="4256660"/>
            <a:ext cx="1799176" cy="1216289"/>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43" name="AutoShape 43"/>
          <p:cNvSpPr/>
          <p:nvPr/>
        </p:nvSpPr>
        <p:spPr>
          <a:xfrm flipH="1" flipV="1">
            <a:off x="7978430" y="4256660"/>
            <a:ext cx="1507957" cy="80293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44" name="AutoShape 44"/>
          <p:cNvSpPr/>
          <p:nvPr/>
        </p:nvSpPr>
        <p:spPr>
          <a:xfrm flipH="1" flipV="1">
            <a:off x="7978430" y="4256660"/>
            <a:ext cx="1507957" cy="180382"/>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45" name="Group 45"/>
          <p:cNvGrpSpPr/>
          <p:nvPr/>
        </p:nvGrpSpPr>
        <p:grpSpPr>
          <a:xfrm>
            <a:off x="9102475" y="2646457"/>
            <a:ext cx="1463016" cy="731508"/>
            <a:chOff x="0" y="0"/>
            <a:chExt cx="812800" cy="406400"/>
          </a:xfrm>
        </p:grpSpPr>
        <p:sp>
          <p:nvSpPr>
            <p:cNvPr id="46" name="Freeform 46"/>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47" name="TextBox 47"/>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FFFFF"/>
                  </a:solidFill>
                  <a:latin typeface="Arial Unicode"/>
                  <a:ea typeface="Arial Unicode"/>
                  <a:cs typeface="Arial Unicode"/>
                  <a:sym typeface="Arial Unicode"/>
                </a:rPr>
                <a:t>login to</a:t>
              </a:r>
            </a:p>
          </p:txBody>
        </p:sp>
      </p:grpSp>
      <p:sp>
        <p:nvSpPr>
          <p:cNvPr id="48" name="AutoShape 48"/>
          <p:cNvSpPr/>
          <p:nvPr/>
        </p:nvSpPr>
        <p:spPr>
          <a:xfrm flipV="1">
            <a:off x="9833983" y="2267348"/>
            <a:ext cx="245595" cy="379109"/>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49" name="AutoShape 49"/>
          <p:cNvSpPr/>
          <p:nvPr/>
        </p:nvSpPr>
        <p:spPr>
          <a:xfrm flipH="1">
            <a:off x="8477335" y="3012211"/>
            <a:ext cx="625140" cy="759838"/>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50" name="Group 50"/>
          <p:cNvGrpSpPr/>
          <p:nvPr/>
        </p:nvGrpSpPr>
        <p:grpSpPr>
          <a:xfrm>
            <a:off x="7429991" y="1314965"/>
            <a:ext cx="1088470" cy="484611"/>
            <a:chOff x="0" y="0"/>
            <a:chExt cx="604716" cy="269233"/>
          </a:xfrm>
        </p:grpSpPr>
        <p:sp>
          <p:nvSpPr>
            <p:cNvPr id="51" name="Freeform 51"/>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52" name="TextBox 52"/>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Staff</a:t>
              </a:r>
            </a:p>
          </p:txBody>
        </p:sp>
      </p:grpSp>
      <p:grpSp>
        <p:nvGrpSpPr>
          <p:cNvPr id="53" name="Group 53"/>
          <p:cNvGrpSpPr/>
          <p:nvPr/>
        </p:nvGrpSpPr>
        <p:grpSpPr>
          <a:xfrm>
            <a:off x="7246922" y="2408786"/>
            <a:ext cx="1463016" cy="731508"/>
            <a:chOff x="0" y="0"/>
            <a:chExt cx="812800" cy="406400"/>
          </a:xfrm>
        </p:grpSpPr>
        <p:sp>
          <p:nvSpPr>
            <p:cNvPr id="54" name="Freeform 54"/>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55" name="TextBox 55"/>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Belongs To</a:t>
              </a:r>
            </a:p>
          </p:txBody>
        </p:sp>
      </p:grpSp>
      <p:grpSp>
        <p:nvGrpSpPr>
          <p:cNvPr id="56" name="Group 56"/>
          <p:cNvGrpSpPr/>
          <p:nvPr/>
        </p:nvGrpSpPr>
        <p:grpSpPr>
          <a:xfrm>
            <a:off x="5253749" y="223290"/>
            <a:ext cx="1007906" cy="529701"/>
            <a:chOff x="0" y="0"/>
            <a:chExt cx="698141" cy="366905"/>
          </a:xfrm>
        </p:grpSpPr>
        <p:sp>
          <p:nvSpPr>
            <p:cNvPr id="57" name="Freeform 5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58" name="TextBox 5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user_id</a:t>
              </a:r>
            </a:p>
          </p:txBody>
        </p:sp>
      </p:grpSp>
      <p:grpSp>
        <p:nvGrpSpPr>
          <p:cNvPr id="59" name="Group 59"/>
          <p:cNvGrpSpPr/>
          <p:nvPr/>
        </p:nvGrpSpPr>
        <p:grpSpPr>
          <a:xfrm>
            <a:off x="6361589" y="223290"/>
            <a:ext cx="1007906" cy="529701"/>
            <a:chOff x="0" y="0"/>
            <a:chExt cx="698141" cy="366905"/>
          </a:xfrm>
        </p:grpSpPr>
        <p:sp>
          <p:nvSpPr>
            <p:cNvPr id="60" name="Freeform 6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61" name="TextBox 6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staff_id</a:t>
              </a:r>
            </a:p>
          </p:txBody>
        </p:sp>
      </p:grpSp>
      <p:sp>
        <p:nvSpPr>
          <p:cNvPr id="62" name="AutoShape 62"/>
          <p:cNvSpPr/>
          <p:nvPr/>
        </p:nvSpPr>
        <p:spPr>
          <a:xfrm flipH="1" flipV="1">
            <a:off x="7974226" y="1799576"/>
            <a:ext cx="4204" cy="60921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63" name="Group 63"/>
          <p:cNvGrpSpPr/>
          <p:nvPr/>
        </p:nvGrpSpPr>
        <p:grpSpPr>
          <a:xfrm>
            <a:off x="7469430" y="223290"/>
            <a:ext cx="1007906" cy="529701"/>
            <a:chOff x="0" y="0"/>
            <a:chExt cx="698141" cy="366905"/>
          </a:xfrm>
        </p:grpSpPr>
        <p:sp>
          <p:nvSpPr>
            <p:cNvPr id="64" name="Freeform 6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a:ln cap="sq">
              <a:noFill/>
              <a:prstDash val="solid"/>
              <a:miter/>
            </a:ln>
          </p:spPr>
          <p:txBody>
            <a:bodyPr/>
            <a:lstStyle/>
            <a:p>
              <a:endParaRPr lang="zh-TW" altLang="en-US"/>
            </a:p>
          </p:txBody>
        </p:sp>
        <p:sp>
          <p:nvSpPr>
            <p:cNvPr id="65" name="TextBox 6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position</a:t>
              </a:r>
            </a:p>
          </p:txBody>
        </p:sp>
      </p:grpSp>
      <p:grpSp>
        <p:nvGrpSpPr>
          <p:cNvPr id="66" name="Group 66"/>
          <p:cNvGrpSpPr/>
          <p:nvPr/>
        </p:nvGrpSpPr>
        <p:grpSpPr>
          <a:xfrm>
            <a:off x="8577270" y="223290"/>
            <a:ext cx="1007906" cy="529701"/>
            <a:chOff x="0" y="0"/>
            <a:chExt cx="698141" cy="366905"/>
          </a:xfrm>
        </p:grpSpPr>
        <p:sp>
          <p:nvSpPr>
            <p:cNvPr id="67" name="Freeform 6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68" name="TextBox 6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salary</a:t>
              </a:r>
            </a:p>
          </p:txBody>
        </p:sp>
      </p:grpSp>
      <p:grpSp>
        <p:nvGrpSpPr>
          <p:cNvPr id="69" name="Group 69"/>
          <p:cNvGrpSpPr/>
          <p:nvPr/>
        </p:nvGrpSpPr>
        <p:grpSpPr>
          <a:xfrm>
            <a:off x="9685110" y="223290"/>
            <a:ext cx="1007906" cy="529701"/>
            <a:chOff x="0" y="0"/>
            <a:chExt cx="698141" cy="366905"/>
          </a:xfrm>
        </p:grpSpPr>
        <p:sp>
          <p:nvSpPr>
            <p:cNvPr id="70" name="Freeform 7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71" name="TextBox 7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hire_date</a:t>
              </a:r>
            </a:p>
          </p:txBody>
        </p:sp>
      </p:grpSp>
      <p:sp>
        <p:nvSpPr>
          <p:cNvPr id="72" name="AutoShape 72"/>
          <p:cNvSpPr/>
          <p:nvPr/>
        </p:nvSpPr>
        <p:spPr>
          <a:xfrm flipH="1" flipV="1">
            <a:off x="6865542" y="752990"/>
            <a:ext cx="1108684" cy="56197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73" name="AutoShape 73"/>
          <p:cNvSpPr/>
          <p:nvPr/>
        </p:nvSpPr>
        <p:spPr>
          <a:xfrm flipH="1" flipV="1">
            <a:off x="7973382" y="752990"/>
            <a:ext cx="844" cy="56197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74" name="AutoShape 74"/>
          <p:cNvSpPr/>
          <p:nvPr/>
        </p:nvSpPr>
        <p:spPr>
          <a:xfrm flipV="1">
            <a:off x="7974226" y="752990"/>
            <a:ext cx="1106996" cy="56197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75" name="AutoShape 75"/>
          <p:cNvSpPr/>
          <p:nvPr/>
        </p:nvSpPr>
        <p:spPr>
          <a:xfrm flipH="1" flipV="1">
            <a:off x="5757702" y="752990"/>
            <a:ext cx="2216525" cy="56197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76" name="AutoShape 76"/>
          <p:cNvSpPr/>
          <p:nvPr/>
        </p:nvSpPr>
        <p:spPr>
          <a:xfrm flipV="1">
            <a:off x="7974226" y="752990"/>
            <a:ext cx="2214836" cy="56197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77" name="AutoShape 77"/>
          <p:cNvSpPr/>
          <p:nvPr/>
        </p:nvSpPr>
        <p:spPr>
          <a:xfrm>
            <a:off x="7978430" y="3140294"/>
            <a:ext cx="0" cy="631754"/>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78" name="Group 78"/>
          <p:cNvGrpSpPr/>
          <p:nvPr/>
        </p:nvGrpSpPr>
        <p:grpSpPr>
          <a:xfrm>
            <a:off x="14918754" y="4323702"/>
            <a:ext cx="1170618" cy="465282"/>
            <a:chOff x="0" y="0"/>
            <a:chExt cx="677372" cy="269233"/>
          </a:xfrm>
        </p:grpSpPr>
        <p:sp>
          <p:nvSpPr>
            <p:cNvPr id="79" name="Freeform 79"/>
            <p:cNvSpPr/>
            <p:nvPr/>
          </p:nvSpPr>
          <p:spPr>
            <a:xfrm>
              <a:off x="0" y="0"/>
              <a:ext cx="677372" cy="269233"/>
            </a:xfrm>
            <a:custGeom>
              <a:avLst/>
              <a:gdLst/>
              <a:ahLst/>
              <a:cxnLst/>
              <a:rect l="l" t="t" r="r" b="b"/>
              <a:pathLst>
                <a:path w="677372" h="269233">
                  <a:moveTo>
                    <a:pt x="0" y="0"/>
                  </a:moveTo>
                  <a:lnTo>
                    <a:pt x="677372" y="0"/>
                  </a:lnTo>
                  <a:lnTo>
                    <a:pt x="677372" y="269233"/>
                  </a:lnTo>
                  <a:lnTo>
                    <a:pt x="0" y="269233"/>
                  </a:lnTo>
                  <a:close/>
                </a:path>
              </a:pathLst>
            </a:custGeom>
            <a:solidFill>
              <a:srgbClr val="097D4C"/>
            </a:solidFill>
          </p:spPr>
          <p:txBody>
            <a:bodyPr/>
            <a:lstStyle/>
            <a:p>
              <a:endParaRPr lang="zh-TW" altLang="en-US"/>
            </a:p>
          </p:txBody>
        </p:sp>
        <p:sp>
          <p:nvSpPr>
            <p:cNvPr id="80" name="TextBox 80"/>
            <p:cNvSpPr txBox="1"/>
            <p:nvPr/>
          </p:nvSpPr>
          <p:spPr>
            <a:xfrm>
              <a:off x="0" y="-19050"/>
              <a:ext cx="677372"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Table</a:t>
              </a:r>
            </a:p>
          </p:txBody>
        </p:sp>
      </p:grpSp>
      <p:grpSp>
        <p:nvGrpSpPr>
          <p:cNvPr id="81" name="Group 81"/>
          <p:cNvGrpSpPr/>
          <p:nvPr/>
        </p:nvGrpSpPr>
        <p:grpSpPr>
          <a:xfrm>
            <a:off x="13005358" y="1766448"/>
            <a:ext cx="1232647" cy="647813"/>
            <a:chOff x="0" y="0"/>
            <a:chExt cx="698141" cy="366905"/>
          </a:xfrm>
        </p:grpSpPr>
        <p:sp>
          <p:nvSpPr>
            <p:cNvPr id="82" name="Freeform 82"/>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83" name="TextBox 83"/>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reservation_id</a:t>
              </a:r>
            </a:p>
          </p:txBody>
        </p:sp>
      </p:grpSp>
      <p:grpSp>
        <p:nvGrpSpPr>
          <p:cNvPr id="84" name="Group 84"/>
          <p:cNvGrpSpPr/>
          <p:nvPr/>
        </p:nvGrpSpPr>
        <p:grpSpPr>
          <a:xfrm>
            <a:off x="14914383" y="2383893"/>
            <a:ext cx="1179472" cy="525127"/>
            <a:chOff x="0" y="0"/>
            <a:chExt cx="604716" cy="269233"/>
          </a:xfrm>
        </p:grpSpPr>
        <p:sp>
          <p:nvSpPr>
            <p:cNvPr id="85" name="Freeform 85"/>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86" name="TextBox 86"/>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Reservations</a:t>
              </a:r>
            </a:p>
          </p:txBody>
        </p:sp>
      </p:grpSp>
      <p:grpSp>
        <p:nvGrpSpPr>
          <p:cNvPr id="87" name="Group 87"/>
          <p:cNvGrpSpPr/>
          <p:nvPr/>
        </p:nvGrpSpPr>
        <p:grpSpPr>
          <a:xfrm>
            <a:off x="14854329" y="601294"/>
            <a:ext cx="1232647" cy="647813"/>
            <a:chOff x="0" y="0"/>
            <a:chExt cx="698141" cy="366905"/>
          </a:xfrm>
        </p:grpSpPr>
        <p:sp>
          <p:nvSpPr>
            <p:cNvPr id="88" name="Freeform 88"/>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89" name="TextBox 89"/>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table_id</a:t>
              </a:r>
            </a:p>
          </p:txBody>
        </p:sp>
      </p:grpSp>
      <p:grpSp>
        <p:nvGrpSpPr>
          <p:cNvPr id="90" name="Group 90"/>
          <p:cNvGrpSpPr/>
          <p:nvPr/>
        </p:nvGrpSpPr>
        <p:grpSpPr>
          <a:xfrm>
            <a:off x="13621681" y="1028422"/>
            <a:ext cx="1232647" cy="647813"/>
            <a:chOff x="0" y="0"/>
            <a:chExt cx="698141" cy="366905"/>
          </a:xfrm>
        </p:grpSpPr>
        <p:sp>
          <p:nvSpPr>
            <p:cNvPr id="91" name="Freeform 9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92" name="TextBox 9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user_id</a:t>
              </a:r>
            </a:p>
          </p:txBody>
        </p:sp>
      </p:grpSp>
      <p:sp>
        <p:nvSpPr>
          <p:cNvPr id="93" name="AutoShape 93"/>
          <p:cNvSpPr/>
          <p:nvPr/>
        </p:nvSpPr>
        <p:spPr>
          <a:xfrm flipH="1">
            <a:off x="13621681" y="2383893"/>
            <a:ext cx="1882437" cy="30367"/>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94" name="AutoShape 94"/>
          <p:cNvSpPr/>
          <p:nvPr/>
        </p:nvSpPr>
        <p:spPr>
          <a:xfrm flipH="1" flipV="1">
            <a:off x="15470652" y="1249106"/>
            <a:ext cx="33466" cy="1134787"/>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95" name="AutoShape 95"/>
          <p:cNvSpPr/>
          <p:nvPr/>
        </p:nvSpPr>
        <p:spPr>
          <a:xfrm flipH="1" flipV="1">
            <a:off x="14238005" y="1676235"/>
            <a:ext cx="1266114" cy="707658"/>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96" name="Group 96"/>
          <p:cNvGrpSpPr/>
          <p:nvPr/>
        </p:nvGrpSpPr>
        <p:grpSpPr>
          <a:xfrm>
            <a:off x="13297952" y="5026295"/>
            <a:ext cx="1092171" cy="573986"/>
            <a:chOff x="0" y="0"/>
            <a:chExt cx="698141" cy="366905"/>
          </a:xfrm>
        </p:grpSpPr>
        <p:sp>
          <p:nvSpPr>
            <p:cNvPr id="97" name="Freeform 9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98" name="TextBox 9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table_id</a:t>
              </a:r>
            </a:p>
          </p:txBody>
        </p:sp>
      </p:grpSp>
      <p:sp>
        <p:nvSpPr>
          <p:cNvPr id="99" name="AutoShape 99"/>
          <p:cNvSpPr/>
          <p:nvPr/>
        </p:nvSpPr>
        <p:spPr>
          <a:xfrm flipV="1">
            <a:off x="13844038" y="4788985"/>
            <a:ext cx="1660025" cy="23731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00" name="Group 100"/>
          <p:cNvGrpSpPr/>
          <p:nvPr/>
        </p:nvGrpSpPr>
        <p:grpSpPr>
          <a:xfrm>
            <a:off x="14410491" y="5026295"/>
            <a:ext cx="1092171" cy="573986"/>
            <a:chOff x="0" y="0"/>
            <a:chExt cx="698141" cy="366905"/>
          </a:xfrm>
        </p:grpSpPr>
        <p:sp>
          <p:nvSpPr>
            <p:cNvPr id="101" name="Freeform 10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02" name="TextBox 10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table_</a:t>
              </a:r>
            </a:p>
            <a:p>
              <a:pPr algn="ctr">
                <a:lnSpc>
                  <a:spcPts val="1399"/>
                </a:lnSpc>
              </a:pPr>
              <a:r>
                <a:rPr lang="en-US" sz="999" spc="-6">
                  <a:solidFill>
                    <a:srgbClr val="F1EAD1"/>
                  </a:solidFill>
                  <a:latin typeface="Arial Unicode"/>
                  <a:ea typeface="Arial Unicode"/>
                  <a:cs typeface="Arial Unicode"/>
                  <a:sym typeface="Arial Unicode"/>
                </a:rPr>
                <a:t>number</a:t>
              </a:r>
            </a:p>
          </p:txBody>
        </p:sp>
      </p:grpSp>
      <p:grpSp>
        <p:nvGrpSpPr>
          <p:cNvPr id="103" name="Group 103"/>
          <p:cNvGrpSpPr/>
          <p:nvPr/>
        </p:nvGrpSpPr>
        <p:grpSpPr>
          <a:xfrm>
            <a:off x="15523030" y="5026295"/>
            <a:ext cx="1092171" cy="573986"/>
            <a:chOff x="0" y="0"/>
            <a:chExt cx="698141" cy="366905"/>
          </a:xfrm>
        </p:grpSpPr>
        <p:sp>
          <p:nvSpPr>
            <p:cNvPr id="104" name="Freeform 10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05" name="TextBox 10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capacity</a:t>
              </a:r>
            </a:p>
          </p:txBody>
        </p:sp>
      </p:grpSp>
      <p:grpSp>
        <p:nvGrpSpPr>
          <p:cNvPr id="106" name="Group 106"/>
          <p:cNvGrpSpPr/>
          <p:nvPr/>
        </p:nvGrpSpPr>
        <p:grpSpPr>
          <a:xfrm>
            <a:off x="16618113" y="5035716"/>
            <a:ext cx="1092171" cy="573986"/>
            <a:chOff x="0" y="0"/>
            <a:chExt cx="698141" cy="366905"/>
          </a:xfrm>
        </p:grpSpPr>
        <p:sp>
          <p:nvSpPr>
            <p:cNvPr id="107" name="Freeform 10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08" name="TextBox 10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status</a:t>
              </a:r>
            </a:p>
          </p:txBody>
        </p:sp>
      </p:grpSp>
      <p:sp>
        <p:nvSpPr>
          <p:cNvPr id="109" name="AutoShape 109"/>
          <p:cNvSpPr/>
          <p:nvPr/>
        </p:nvSpPr>
        <p:spPr>
          <a:xfrm flipV="1">
            <a:off x="14956577" y="4788985"/>
            <a:ext cx="547486" cy="23731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10" name="AutoShape 110"/>
          <p:cNvSpPr/>
          <p:nvPr/>
        </p:nvSpPr>
        <p:spPr>
          <a:xfrm flipH="1" flipV="1">
            <a:off x="15504063" y="4788985"/>
            <a:ext cx="565053" cy="23731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11" name="AutoShape 111"/>
          <p:cNvSpPr/>
          <p:nvPr/>
        </p:nvSpPr>
        <p:spPr>
          <a:xfrm flipH="1" flipV="1">
            <a:off x="15504063" y="4788985"/>
            <a:ext cx="1660136" cy="24673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12" name="Group 112"/>
          <p:cNvGrpSpPr/>
          <p:nvPr/>
        </p:nvGrpSpPr>
        <p:grpSpPr>
          <a:xfrm>
            <a:off x="14713648" y="3254331"/>
            <a:ext cx="1585331" cy="792665"/>
            <a:chOff x="0" y="0"/>
            <a:chExt cx="812800" cy="406400"/>
          </a:xfrm>
        </p:grpSpPr>
        <p:sp>
          <p:nvSpPr>
            <p:cNvPr id="113" name="Freeform 113"/>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114" name="TextBox 114"/>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Reserve</a:t>
              </a:r>
            </a:p>
          </p:txBody>
        </p:sp>
      </p:grpSp>
      <p:sp>
        <p:nvSpPr>
          <p:cNvPr id="115" name="AutoShape 115"/>
          <p:cNvSpPr/>
          <p:nvPr/>
        </p:nvSpPr>
        <p:spPr>
          <a:xfrm flipH="1" flipV="1">
            <a:off x="15504119" y="2909020"/>
            <a:ext cx="2194" cy="345311"/>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16" name="AutoShape 116"/>
          <p:cNvSpPr/>
          <p:nvPr/>
        </p:nvSpPr>
        <p:spPr>
          <a:xfrm flipH="1">
            <a:off x="15504063" y="4046997"/>
            <a:ext cx="2250" cy="276706"/>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17" name="Group 117"/>
          <p:cNvGrpSpPr/>
          <p:nvPr/>
        </p:nvGrpSpPr>
        <p:grpSpPr>
          <a:xfrm>
            <a:off x="16703300" y="1766448"/>
            <a:ext cx="1232647" cy="647813"/>
            <a:chOff x="0" y="0"/>
            <a:chExt cx="698141" cy="366905"/>
          </a:xfrm>
        </p:grpSpPr>
        <p:sp>
          <p:nvSpPr>
            <p:cNvPr id="118" name="Freeform 118"/>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19" name="TextBox 119"/>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reservation_time</a:t>
              </a:r>
            </a:p>
          </p:txBody>
        </p:sp>
      </p:grpSp>
      <p:grpSp>
        <p:nvGrpSpPr>
          <p:cNvPr id="120" name="Group 120"/>
          <p:cNvGrpSpPr/>
          <p:nvPr/>
        </p:nvGrpSpPr>
        <p:grpSpPr>
          <a:xfrm>
            <a:off x="16086976" y="1028422"/>
            <a:ext cx="1232647" cy="647813"/>
            <a:chOff x="0" y="0"/>
            <a:chExt cx="698141" cy="366905"/>
          </a:xfrm>
        </p:grpSpPr>
        <p:sp>
          <p:nvSpPr>
            <p:cNvPr id="121" name="Freeform 12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22" name="TextBox 12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status</a:t>
              </a:r>
            </a:p>
          </p:txBody>
        </p:sp>
      </p:grpSp>
      <p:sp>
        <p:nvSpPr>
          <p:cNvPr id="123" name="AutoShape 123"/>
          <p:cNvSpPr/>
          <p:nvPr/>
        </p:nvSpPr>
        <p:spPr>
          <a:xfrm flipV="1">
            <a:off x="15504119" y="1676235"/>
            <a:ext cx="1199181" cy="707658"/>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24" name="AutoShape 124"/>
          <p:cNvSpPr/>
          <p:nvPr/>
        </p:nvSpPr>
        <p:spPr>
          <a:xfrm>
            <a:off x="15504119" y="2383893"/>
            <a:ext cx="1815505" cy="30367"/>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25" name="Group 125"/>
          <p:cNvGrpSpPr/>
          <p:nvPr/>
        </p:nvGrpSpPr>
        <p:grpSpPr>
          <a:xfrm>
            <a:off x="10078754" y="3584041"/>
            <a:ext cx="1664429" cy="832215"/>
            <a:chOff x="0" y="0"/>
            <a:chExt cx="812800" cy="406400"/>
          </a:xfrm>
        </p:grpSpPr>
        <p:sp>
          <p:nvSpPr>
            <p:cNvPr id="126" name="Freeform 126"/>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127" name="TextBox 127"/>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Made By</a:t>
              </a:r>
            </a:p>
          </p:txBody>
        </p:sp>
      </p:grpSp>
      <p:sp>
        <p:nvSpPr>
          <p:cNvPr id="128" name="AutoShape 128"/>
          <p:cNvSpPr/>
          <p:nvPr/>
        </p:nvSpPr>
        <p:spPr>
          <a:xfrm flipH="1">
            <a:off x="11743183" y="2646457"/>
            <a:ext cx="3171200" cy="1353692"/>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29" name="AutoShape 129"/>
          <p:cNvSpPr/>
          <p:nvPr/>
        </p:nvSpPr>
        <p:spPr>
          <a:xfrm flipV="1">
            <a:off x="8525189" y="4000148"/>
            <a:ext cx="1553565" cy="14206"/>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30" name="Group 130"/>
          <p:cNvGrpSpPr/>
          <p:nvPr/>
        </p:nvGrpSpPr>
        <p:grpSpPr>
          <a:xfrm>
            <a:off x="15323780" y="8951012"/>
            <a:ext cx="1171861" cy="521739"/>
            <a:chOff x="0" y="0"/>
            <a:chExt cx="682495" cy="303862"/>
          </a:xfrm>
        </p:grpSpPr>
        <p:sp>
          <p:nvSpPr>
            <p:cNvPr id="131" name="Freeform 131"/>
            <p:cNvSpPr/>
            <p:nvPr/>
          </p:nvSpPr>
          <p:spPr>
            <a:xfrm>
              <a:off x="0" y="0"/>
              <a:ext cx="682495" cy="303862"/>
            </a:xfrm>
            <a:custGeom>
              <a:avLst/>
              <a:gdLst/>
              <a:ahLst/>
              <a:cxnLst/>
              <a:rect l="l" t="t" r="r" b="b"/>
              <a:pathLst>
                <a:path w="682495" h="303862">
                  <a:moveTo>
                    <a:pt x="0" y="0"/>
                  </a:moveTo>
                  <a:lnTo>
                    <a:pt x="682495" y="0"/>
                  </a:lnTo>
                  <a:lnTo>
                    <a:pt x="682495" y="303862"/>
                  </a:lnTo>
                  <a:lnTo>
                    <a:pt x="0" y="303862"/>
                  </a:lnTo>
                  <a:close/>
                </a:path>
              </a:pathLst>
            </a:custGeom>
            <a:solidFill>
              <a:srgbClr val="097D4C"/>
            </a:solidFill>
          </p:spPr>
          <p:txBody>
            <a:bodyPr/>
            <a:lstStyle/>
            <a:p>
              <a:endParaRPr lang="zh-TW" altLang="en-US"/>
            </a:p>
          </p:txBody>
        </p:sp>
        <p:sp>
          <p:nvSpPr>
            <p:cNvPr id="132" name="TextBox 132"/>
            <p:cNvSpPr txBox="1"/>
            <p:nvPr/>
          </p:nvSpPr>
          <p:spPr>
            <a:xfrm>
              <a:off x="0" y="-19050"/>
              <a:ext cx="682495" cy="322912"/>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Menu_</a:t>
              </a:r>
            </a:p>
            <a:p>
              <a:pPr algn="ctr">
                <a:lnSpc>
                  <a:spcPts val="1399"/>
                </a:lnSpc>
              </a:pPr>
              <a:r>
                <a:rPr lang="en-US" sz="999" spc="-6">
                  <a:solidFill>
                    <a:srgbClr val="F1EAD1"/>
                  </a:solidFill>
                  <a:latin typeface="Arial Unicode"/>
                  <a:ea typeface="Arial Unicode"/>
                  <a:cs typeface="Arial Unicode"/>
                  <a:sym typeface="Arial Unicode"/>
                </a:rPr>
                <a:t>Categories</a:t>
              </a:r>
            </a:p>
          </p:txBody>
        </p:sp>
      </p:grpSp>
      <p:grpSp>
        <p:nvGrpSpPr>
          <p:cNvPr id="133" name="Group 133"/>
          <p:cNvGrpSpPr/>
          <p:nvPr/>
        </p:nvGrpSpPr>
        <p:grpSpPr>
          <a:xfrm>
            <a:off x="10003056" y="7803311"/>
            <a:ext cx="1030071" cy="541350"/>
            <a:chOff x="0" y="0"/>
            <a:chExt cx="698141" cy="366905"/>
          </a:xfrm>
        </p:grpSpPr>
        <p:sp>
          <p:nvSpPr>
            <p:cNvPr id="134" name="Freeform 13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35" name="TextBox 13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item_id</a:t>
              </a:r>
            </a:p>
          </p:txBody>
        </p:sp>
      </p:grpSp>
      <p:grpSp>
        <p:nvGrpSpPr>
          <p:cNvPr id="136" name="Group 136"/>
          <p:cNvGrpSpPr/>
          <p:nvPr/>
        </p:nvGrpSpPr>
        <p:grpSpPr>
          <a:xfrm>
            <a:off x="10962232" y="8951012"/>
            <a:ext cx="1171861" cy="521739"/>
            <a:chOff x="0" y="0"/>
            <a:chExt cx="604716" cy="269233"/>
          </a:xfrm>
        </p:grpSpPr>
        <p:sp>
          <p:nvSpPr>
            <p:cNvPr id="137" name="Freeform 137"/>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138" name="TextBox 138"/>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Menu_Items</a:t>
              </a:r>
            </a:p>
          </p:txBody>
        </p:sp>
      </p:grpSp>
      <p:grpSp>
        <p:nvGrpSpPr>
          <p:cNvPr id="139" name="Group 139"/>
          <p:cNvGrpSpPr/>
          <p:nvPr/>
        </p:nvGrpSpPr>
        <p:grpSpPr>
          <a:xfrm>
            <a:off x="11033127" y="9618239"/>
            <a:ext cx="1030071" cy="541350"/>
            <a:chOff x="0" y="0"/>
            <a:chExt cx="698141" cy="366905"/>
          </a:xfrm>
        </p:grpSpPr>
        <p:sp>
          <p:nvSpPr>
            <p:cNvPr id="140" name="Freeform 14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41" name="TextBox 14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item_name</a:t>
              </a:r>
            </a:p>
          </p:txBody>
        </p:sp>
      </p:grpSp>
      <p:grpSp>
        <p:nvGrpSpPr>
          <p:cNvPr id="142" name="Group 142"/>
          <p:cNvGrpSpPr/>
          <p:nvPr/>
        </p:nvGrpSpPr>
        <p:grpSpPr>
          <a:xfrm>
            <a:off x="12284334" y="7803311"/>
            <a:ext cx="1016702" cy="534324"/>
            <a:chOff x="0" y="0"/>
            <a:chExt cx="698141" cy="366905"/>
          </a:xfrm>
        </p:grpSpPr>
        <p:sp>
          <p:nvSpPr>
            <p:cNvPr id="143" name="Freeform 14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a:ln cap="sq">
              <a:noFill/>
              <a:prstDash val="solid"/>
              <a:miter/>
            </a:ln>
          </p:spPr>
          <p:txBody>
            <a:bodyPr/>
            <a:lstStyle/>
            <a:p>
              <a:endParaRPr lang="zh-TW" altLang="en-US"/>
            </a:p>
          </p:txBody>
        </p:sp>
        <p:sp>
          <p:nvSpPr>
            <p:cNvPr id="144" name="TextBox 144"/>
            <p:cNvSpPr txBox="1"/>
            <p:nvPr/>
          </p:nvSpPr>
          <p:spPr>
            <a:xfrm>
              <a:off x="65451" y="15347"/>
              <a:ext cx="567240" cy="317160"/>
            </a:xfrm>
            <a:prstGeom prst="rect">
              <a:avLst/>
            </a:prstGeom>
          </p:spPr>
          <p:txBody>
            <a:bodyPr lIns="50800" tIns="50800" rIns="50800" bIns="50800" rtlCol="0" anchor="ctr"/>
            <a:lstStyle/>
            <a:p>
              <a:pPr marL="0" lvl="0" indent="0" algn="ctr">
                <a:lnSpc>
                  <a:spcPts val="1399"/>
                </a:lnSpc>
                <a:spcBef>
                  <a:spcPct val="0"/>
                </a:spcBef>
              </a:pPr>
              <a:r>
                <a:rPr lang="en-US" sz="999" u="sng" strike="noStrike" spc="-6">
                  <a:solidFill>
                    <a:srgbClr val="F1EAD1"/>
                  </a:solidFill>
                  <a:latin typeface="Arial Unicode"/>
                  <a:ea typeface="Arial Unicode"/>
                  <a:cs typeface="Arial Unicode"/>
                  <a:sym typeface="Arial Unicode"/>
                </a:rPr>
                <a:t>category_id</a:t>
              </a:r>
            </a:p>
          </p:txBody>
        </p:sp>
      </p:grpSp>
      <p:sp>
        <p:nvSpPr>
          <p:cNvPr id="145" name="AutoShape 145"/>
          <p:cNvSpPr/>
          <p:nvPr/>
        </p:nvSpPr>
        <p:spPr>
          <a:xfrm flipH="1" flipV="1">
            <a:off x="10518091" y="8344661"/>
            <a:ext cx="1030071" cy="606351"/>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46" name="AutoShape 146"/>
          <p:cNvSpPr/>
          <p:nvPr/>
        </p:nvSpPr>
        <p:spPr>
          <a:xfrm flipH="1">
            <a:off x="10354365" y="9472751"/>
            <a:ext cx="1193798" cy="16319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47" name="AutoShape 147"/>
          <p:cNvSpPr/>
          <p:nvPr/>
        </p:nvSpPr>
        <p:spPr>
          <a:xfrm flipV="1">
            <a:off x="11548163" y="8337635"/>
            <a:ext cx="1244522" cy="613377"/>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48" name="Group 148"/>
          <p:cNvGrpSpPr/>
          <p:nvPr/>
        </p:nvGrpSpPr>
        <p:grpSpPr>
          <a:xfrm>
            <a:off x="16857809" y="9211881"/>
            <a:ext cx="1085124" cy="570282"/>
            <a:chOff x="0" y="0"/>
            <a:chExt cx="698141" cy="366905"/>
          </a:xfrm>
        </p:grpSpPr>
        <p:sp>
          <p:nvSpPr>
            <p:cNvPr id="149" name="Freeform 149"/>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50" name="TextBox 150"/>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category_id</a:t>
              </a:r>
            </a:p>
          </p:txBody>
        </p:sp>
      </p:grpSp>
      <p:sp>
        <p:nvSpPr>
          <p:cNvPr id="151" name="AutoShape 151"/>
          <p:cNvSpPr/>
          <p:nvPr/>
        </p:nvSpPr>
        <p:spPr>
          <a:xfrm flipH="1" flipV="1">
            <a:off x="16495642" y="9211881"/>
            <a:ext cx="362167" cy="260869"/>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52" name="Group 152"/>
          <p:cNvGrpSpPr/>
          <p:nvPr/>
        </p:nvGrpSpPr>
        <p:grpSpPr>
          <a:xfrm>
            <a:off x="16857809" y="8573351"/>
            <a:ext cx="1085124" cy="570282"/>
            <a:chOff x="0" y="0"/>
            <a:chExt cx="698141" cy="366905"/>
          </a:xfrm>
        </p:grpSpPr>
        <p:sp>
          <p:nvSpPr>
            <p:cNvPr id="153" name="Freeform 15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54" name="TextBox 15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category_</a:t>
              </a:r>
            </a:p>
            <a:p>
              <a:pPr algn="ctr">
                <a:lnSpc>
                  <a:spcPts val="1399"/>
                </a:lnSpc>
              </a:pPr>
              <a:r>
                <a:rPr lang="en-US" sz="999" spc="-6">
                  <a:solidFill>
                    <a:srgbClr val="F1EAD1"/>
                  </a:solidFill>
                  <a:latin typeface="Arial Unicode"/>
                  <a:ea typeface="Arial Unicode"/>
                  <a:cs typeface="Arial Unicode"/>
                  <a:sym typeface="Arial Unicode"/>
                </a:rPr>
                <a:t>name</a:t>
              </a:r>
            </a:p>
          </p:txBody>
        </p:sp>
      </p:grpSp>
      <p:sp>
        <p:nvSpPr>
          <p:cNvPr id="155" name="AutoShape 155"/>
          <p:cNvSpPr/>
          <p:nvPr/>
        </p:nvSpPr>
        <p:spPr>
          <a:xfrm flipH="1">
            <a:off x="16495642" y="8573351"/>
            <a:ext cx="904729" cy="63853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56" name="Group 156"/>
          <p:cNvGrpSpPr/>
          <p:nvPr/>
        </p:nvGrpSpPr>
        <p:grpSpPr>
          <a:xfrm>
            <a:off x="13046198" y="8818106"/>
            <a:ext cx="1575102" cy="787551"/>
            <a:chOff x="0" y="0"/>
            <a:chExt cx="812800" cy="406400"/>
          </a:xfrm>
        </p:grpSpPr>
        <p:sp>
          <p:nvSpPr>
            <p:cNvPr id="157" name="Freeform 157"/>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158" name="TextBox 158"/>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Belongs To</a:t>
              </a:r>
            </a:p>
          </p:txBody>
        </p:sp>
      </p:grpSp>
      <p:sp>
        <p:nvSpPr>
          <p:cNvPr id="159" name="AutoShape 159"/>
          <p:cNvSpPr/>
          <p:nvPr/>
        </p:nvSpPr>
        <p:spPr>
          <a:xfrm flipH="1">
            <a:off x="12134093" y="9211881"/>
            <a:ext cx="912104" cy="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60" name="AutoShape 160"/>
          <p:cNvSpPr/>
          <p:nvPr/>
        </p:nvSpPr>
        <p:spPr>
          <a:xfrm>
            <a:off x="14621299" y="9211881"/>
            <a:ext cx="702481" cy="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61" name="Group 161"/>
          <p:cNvGrpSpPr/>
          <p:nvPr/>
        </p:nvGrpSpPr>
        <p:grpSpPr>
          <a:xfrm>
            <a:off x="11134281" y="7803311"/>
            <a:ext cx="1016702" cy="534324"/>
            <a:chOff x="0" y="0"/>
            <a:chExt cx="698141" cy="366905"/>
          </a:xfrm>
        </p:grpSpPr>
        <p:sp>
          <p:nvSpPr>
            <p:cNvPr id="162" name="Freeform 162"/>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63" name="TextBox 163"/>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price</a:t>
              </a:r>
            </a:p>
          </p:txBody>
        </p:sp>
      </p:grpSp>
      <p:grpSp>
        <p:nvGrpSpPr>
          <p:cNvPr id="164" name="Group 164"/>
          <p:cNvGrpSpPr/>
          <p:nvPr/>
        </p:nvGrpSpPr>
        <p:grpSpPr>
          <a:xfrm>
            <a:off x="9777606" y="9618239"/>
            <a:ext cx="1016702" cy="534324"/>
            <a:chOff x="0" y="0"/>
            <a:chExt cx="698141" cy="366905"/>
          </a:xfrm>
        </p:grpSpPr>
        <p:sp>
          <p:nvSpPr>
            <p:cNvPr id="165" name="Freeform 165"/>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66" name="TextBox 166"/>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description</a:t>
              </a:r>
            </a:p>
          </p:txBody>
        </p:sp>
      </p:grpSp>
      <p:sp>
        <p:nvSpPr>
          <p:cNvPr id="167" name="AutoShape 167"/>
          <p:cNvSpPr/>
          <p:nvPr/>
        </p:nvSpPr>
        <p:spPr>
          <a:xfrm>
            <a:off x="11548163" y="9472751"/>
            <a:ext cx="27117" cy="15094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68" name="AutoShape 168"/>
          <p:cNvSpPr/>
          <p:nvPr/>
        </p:nvSpPr>
        <p:spPr>
          <a:xfrm flipV="1">
            <a:off x="11548163" y="8337635"/>
            <a:ext cx="94470" cy="613377"/>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69" name="Group 169"/>
          <p:cNvGrpSpPr/>
          <p:nvPr/>
        </p:nvGrpSpPr>
        <p:grpSpPr>
          <a:xfrm>
            <a:off x="12267881" y="9618239"/>
            <a:ext cx="1030071" cy="541350"/>
            <a:chOff x="0" y="0"/>
            <a:chExt cx="698141" cy="366905"/>
          </a:xfrm>
        </p:grpSpPr>
        <p:sp>
          <p:nvSpPr>
            <p:cNvPr id="170" name="Freeform 17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71" name="TextBox 17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availability</a:t>
              </a:r>
            </a:p>
          </p:txBody>
        </p:sp>
      </p:grpSp>
      <p:sp>
        <p:nvSpPr>
          <p:cNvPr id="172" name="AutoShape 172"/>
          <p:cNvSpPr/>
          <p:nvPr/>
        </p:nvSpPr>
        <p:spPr>
          <a:xfrm flipH="1" flipV="1">
            <a:off x="11548163" y="9472751"/>
            <a:ext cx="1195307" cy="150943"/>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73" name="Group 173"/>
          <p:cNvGrpSpPr/>
          <p:nvPr/>
        </p:nvGrpSpPr>
        <p:grpSpPr>
          <a:xfrm>
            <a:off x="6423937" y="7861758"/>
            <a:ext cx="1185378" cy="527757"/>
            <a:chOff x="0" y="0"/>
            <a:chExt cx="682495" cy="303862"/>
          </a:xfrm>
        </p:grpSpPr>
        <p:sp>
          <p:nvSpPr>
            <p:cNvPr id="174" name="Freeform 174"/>
            <p:cNvSpPr/>
            <p:nvPr/>
          </p:nvSpPr>
          <p:spPr>
            <a:xfrm>
              <a:off x="0" y="0"/>
              <a:ext cx="682495" cy="303862"/>
            </a:xfrm>
            <a:custGeom>
              <a:avLst/>
              <a:gdLst/>
              <a:ahLst/>
              <a:cxnLst/>
              <a:rect l="l" t="t" r="r" b="b"/>
              <a:pathLst>
                <a:path w="682495" h="303862">
                  <a:moveTo>
                    <a:pt x="0" y="0"/>
                  </a:moveTo>
                  <a:lnTo>
                    <a:pt x="682495" y="0"/>
                  </a:lnTo>
                  <a:lnTo>
                    <a:pt x="682495" y="303862"/>
                  </a:lnTo>
                  <a:lnTo>
                    <a:pt x="0" y="303862"/>
                  </a:lnTo>
                  <a:close/>
                </a:path>
              </a:pathLst>
            </a:custGeom>
            <a:solidFill>
              <a:srgbClr val="097D4C"/>
            </a:solidFill>
          </p:spPr>
          <p:txBody>
            <a:bodyPr/>
            <a:lstStyle/>
            <a:p>
              <a:endParaRPr lang="zh-TW" altLang="en-US"/>
            </a:p>
          </p:txBody>
        </p:sp>
        <p:sp>
          <p:nvSpPr>
            <p:cNvPr id="175" name="TextBox 175"/>
            <p:cNvSpPr txBox="1"/>
            <p:nvPr/>
          </p:nvSpPr>
          <p:spPr>
            <a:xfrm>
              <a:off x="0" y="-19050"/>
              <a:ext cx="682495" cy="322912"/>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Order_Items</a:t>
              </a:r>
            </a:p>
          </p:txBody>
        </p:sp>
      </p:grpSp>
      <p:grpSp>
        <p:nvGrpSpPr>
          <p:cNvPr id="176" name="Group 176"/>
          <p:cNvGrpSpPr/>
          <p:nvPr/>
        </p:nvGrpSpPr>
        <p:grpSpPr>
          <a:xfrm>
            <a:off x="613557" y="9635944"/>
            <a:ext cx="1238820" cy="651056"/>
            <a:chOff x="0" y="0"/>
            <a:chExt cx="698141" cy="366905"/>
          </a:xfrm>
        </p:grpSpPr>
        <p:sp>
          <p:nvSpPr>
            <p:cNvPr id="177" name="Freeform 17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78" name="TextBox 17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order_id</a:t>
              </a:r>
            </a:p>
          </p:txBody>
        </p:sp>
      </p:grpSp>
      <p:grpSp>
        <p:nvGrpSpPr>
          <p:cNvPr id="179" name="Group 179"/>
          <p:cNvGrpSpPr/>
          <p:nvPr/>
        </p:nvGrpSpPr>
        <p:grpSpPr>
          <a:xfrm>
            <a:off x="1980502" y="7889449"/>
            <a:ext cx="1185378" cy="527757"/>
            <a:chOff x="0" y="0"/>
            <a:chExt cx="604716" cy="269233"/>
          </a:xfrm>
        </p:grpSpPr>
        <p:sp>
          <p:nvSpPr>
            <p:cNvPr id="180" name="Freeform 180"/>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181" name="TextBox 181"/>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Orders</a:t>
              </a:r>
            </a:p>
          </p:txBody>
        </p:sp>
      </p:grpSp>
      <p:grpSp>
        <p:nvGrpSpPr>
          <p:cNvPr id="182" name="Group 182"/>
          <p:cNvGrpSpPr/>
          <p:nvPr/>
        </p:nvGrpSpPr>
        <p:grpSpPr>
          <a:xfrm>
            <a:off x="3213271" y="9623693"/>
            <a:ext cx="1238820" cy="651056"/>
            <a:chOff x="0" y="0"/>
            <a:chExt cx="698141" cy="366905"/>
          </a:xfrm>
        </p:grpSpPr>
        <p:sp>
          <p:nvSpPr>
            <p:cNvPr id="183" name="Freeform 18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84" name="TextBox 18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table_id</a:t>
              </a:r>
            </a:p>
          </p:txBody>
        </p:sp>
      </p:grpSp>
      <p:grpSp>
        <p:nvGrpSpPr>
          <p:cNvPr id="185" name="Group 185"/>
          <p:cNvGrpSpPr/>
          <p:nvPr/>
        </p:nvGrpSpPr>
        <p:grpSpPr>
          <a:xfrm>
            <a:off x="1914036" y="9623693"/>
            <a:ext cx="1238820" cy="651056"/>
            <a:chOff x="0" y="0"/>
            <a:chExt cx="698141" cy="366905"/>
          </a:xfrm>
        </p:grpSpPr>
        <p:sp>
          <p:nvSpPr>
            <p:cNvPr id="186" name="Freeform 186"/>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87" name="TextBox 187"/>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user_id</a:t>
              </a:r>
            </a:p>
          </p:txBody>
        </p:sp>
      </p:grpSp>
      <p:sp>
        <p:nvSpPr>
          <p:cNvPr id="188" name="AutoShape 188"/>
          <p:cNvSpPr/>
          <p:nvPr/>
        </p:nvSpPr>
        <p:spPr>
          <a:xfrm flipH="1">
            <a:off x="1232967" y="8417205"/>
            <a:ext cx="1340224" cy="1218738"/>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89" name="AutoShape 189"/>
          <p:cNvSpPr/>
          <p:nvPr/>
        </p:nvSpPr>
        <p:spPr>
          <a:xfrm>
            <a:off x="2573191" y="8417205"/>
            <a:ext cx="1259489" cy="1206488"/>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190" name="AutoShape 190"/>
          <p:cNvSpPr/>
          <p:nvPr/>
        </p:nvSpPr>
        <p:spPr>
          <a:xfrm flipH="1">
            <a:off x="2533446" y="8417205"/>
            <a:ext cx="39745" cy="1206488"/>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91" name="Group 191"/>
          <p:cNvGrpSpPr/>
          <p:nvPr/>
        </p:nvGrpSpPr>
        <p:grpSpPr>
          <a:xfrm>
            <a:off x="4571644" y="9630845"/>
            <a:ext cx="1097640" cy="576860"/>
            <a:chOff x="0" y="0"/>
            <a:chExt cx="698141" cy="366905"/>
          </a:xfrm>
        </p:grpSpPr>
        <p:sp>
          <p:nvSpPr>
            <p:cNvPr id="192" name="Freeform 192"/>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93" name="TextBox 193"/>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order_</a:t>
              </a:r>
            </a:p>
            <a:p>
              <a:pPr algn="ctr">
                <a:lnSpc>
                  <a:spcPts val="1399"/>
                </a:lnSpc>
              </a:pPr>
              <a:r>
                <a:rPr lang="en-US" sz="999" spc="-6">
                  <a:solidFill>
                    <a:srgbClr val="F1EAD1"/>
                  </a:solidFill>
                  <a:latin typeface="Arial Unicode"/>
                  <a:ea typeface="Arial Unicode"/>
                  <a:cs typeface="Arial Unicode"/>
                  <a:sym typeface="Arial Unicode"/>
                </a:rPr>
                <a:t>item_id</a:t>
              </a:r>
            </a:p>
          </p:txBody>
        </p:sp>
      </p:grpSp>
      <p:sp>
        <p:nvSpPr>
          <p:cNvPr id="194" name="AutoShape 194"/>
          <p:cNvSpPr/>
          <p:nvPr/>
        </p:nvSpPr>
        <p:spPr>
          <a:xfrm flipV="1">
            <a:off x="5120464" y="8389514"/>
            <a:ext cx="1896161" cy="124133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95" name="Group 195"/>
          <p:cNvGrpSpPr/>
          <p:nvPr/>
        </p:nvGrpSpPr>
        <p:grpSpPr>
          <a:xfrm>
            <a:off x="5755009" y="9630845"/>
            <a:ext cx="1097640" cy="576860"/>
            <a:chOff x="0" y="0"/>
            <a:chExt cx="698141" cy="366905"/>
          </a:xfrm>
        </p:grpSpPr>
        <p:sp>
          <p:nvSpPr>
            <p:cNvPr id="196" name="Freeform 196"/>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197" name="TextBox 197"/>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order_id</a:t>
              </a:r>
            </a:p>
          </p:txBody>
        </p:sp>
      </p:grpSp>
      <p:sp>
        <p:nvSpPr>
          <p:cNvPr id="198" name="AutoShape 198"/>
          <p:cNvSpPr/>
          <p:nvPr/>
        </p:nvSpPr>
        <p:spPr>
          <a:xfrm flipV="1">
            <a:off x="6303829" y="8389514"/>
            <a:ext cx="712796" cy="124133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199" name="Group 199"/>
          <p:cNvGrpSpPr/>
          <p:nvPr/>
        </p:nvGrpSpPr>
        <p:grpSpPr>
          <a:xfrm>
            <a:off x="4094472" y="7745105"/>
            <a:ext cx="1593269" cy="796635"/>
            <a:chOff x="0" y="0"/>
            <a:chExt cx="812800" cy="406400"/>
          </a:xfrm>
        </p:grpSpPr>
        <p:sp>
          <p:nvSpPr>
            <p:cNvPr id="200" name="Freeform 200"/>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201" name="TextBox 201"/>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Contains</a:t>
              </a:r>
            </a:p>
          </p:txBody>
        </p:sp>
      </p:grpSp>
      <p:sp>
        <p:nvSpPr>
          <p:cNvPr id="202" name="AutoShape 202"/>
          <p:cNvSpPr/>
          <p:nvPr/>
        </p:nvSpPr>
        <p:spPr>
          <a:xfrm flipH="1">
            <a:off x="3165880" y="8143422"/>
            <a:ext cx="928592" cy="9905"/>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03" name="AutoShape 203"/>
          <p:cNvSpPr/>
          <p:nvPr/>
        </p:nvSpPr>
        <p:spPr>
          <a:xfrm flipV="1">
            <a:off x="5687741" y="8125636"/>
            <a:ext cx="736195" cy="17786"/>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04" name="Group 204"/>
          <p:cNvGrpSpPr/>
          <p:nvPr/>
        </p:nvGrpSpPr>
        <p:grpSpPr>
          <a:xfrm>
            <a:off x="80196" y="7076229"/>
            <a:ext cx="1238820" cy="651056"/>
            <a:chOff x="0" y="0"/>
            <a:chExt cx="698141" cy="366905"/>
          </a:xfrm>
        </p:grpSpPr>
        <p:sp>
          <p:nvSpPr>
            <p:cNvPr id="205" name="Freeform 205"/>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06" name="TextBox 206"/>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order_time</a:t>
              </a:r>
            </a:p>
          </p:txBody>
        </p:sp>
      </p:grpSp>
      <p:grpSp>
        <p:nvGrpSpPr>
          <p:cNvPr id="207" name="Group 207"/>
          <p:cNvGrpSpPr/>
          <p:nvPr/>
        </p:nvGrpSpPr>
        <p:grpSpPr>
          <a:xfrm>
            <a:off x="80196" y="8573351"/>
            <a:ext cx="1238820" cy="651056"/>
            <a:chOff x="0" y="0"/>
            <a:chExt cx="698141" cy="366905"/>
          </a:xfrm>
        </p:grpSpPr>
        <p:sp>
          <p:nvSpPr>
            <p:cNvPr id="208" name="Freeform 208"/>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09" name="TextBox 209"/>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order_status</a:t>
              </a:r>
            </a:p>
          </p:txBody>
        </p:sp>
      </p:grpSp>
      <p:sp>
        <p:nvSpPr>
          <p:cNvPr id="210" name="AutoShape 210"/>
          <p:cNvSpPr/>
          <p:nvPr/>
        </p:nvSpPr>
        <p:spPr>
          <a:xfrm flipH="1">
            <a:off x="1319016" y="8153327"/>
            <a:ext cx="661486" cy="745552"/>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11" name="AutoShape 211"/>
          <p:cNvSpPr/>
          <p:nvPr/>
        </p:nvSpPr>
        <p:spPr>
          <a:xfrm flipH="1" flipV="1">
            <a:off x="1319016" y="7401757"/>
            <a:ext cx="661486" cy="75157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12" name="Group 212"/>
          <p:cNvGrpSpPr/>
          <p:nvPr/>
        </p:nvGrpSpPr>
        <p:grpSpPr>
          <a:xfrm>
            <a:off x="80196" y="7824790"/>
            <a:ext cx="1238820" cy="651056"/>
            <a:chOff x="0" y="0"/>
            <a:chExt cx="698141" cy="366905"/>
          </a:xfrm>
        </p:grpSpPr>
        <p:sp>
          <p:nvSpPr>
            <p:cNvPr id="213" name="Freeform 21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14" name="TextBox 21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total_price</a:t>
              </a:r>
            </a:p>
          </p:txBody>
        </p:sp>
      </p:grpSp>
      <p:sp>
        <p:nvSpPr>
          <p:cNvPr id="215" name="AutoShape 215"/>
          <p:cNvSpPr/>
          <p:nvPr/>
        </p:nvSpPr>
        <p:spPr>
          <a:xfrm>
            <a:off x="1319016" y="8150318"/>
            <a:ext cx="661486" cy="3009"/>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16" name="Group 216"/>
          <p:cNvGrpSpPr/>
          <p:nvPr/>
        </p:nvGrpSpPr>
        <p:grpSpPr>
          <a:xfrm>
            <a:off x="6940138" y="9618239"/>
            <a:ext cx="1097640" cy="576860"/>
            <a:chOff x="0" y="0"/>
            <a:chExt cx="698141" cy="366905"/>
          </a:xfrm>
        </p:grpSpPr>
        <p:sp>
          <p:nvSpPr>
            <p:cNvPr id="217" name="Freeform 21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18" name="TextBox 21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item_id</a:t>
              </a:r>
            </a:p>
          </p:txBody>
        </p:sp>
      </p:grpSp>
      <p:sp>
        <p:nvSpPr>
          <p:cNvPr id="219" name="AutoShape 219"/>
          <p:cNvSpPr/>
          <p:nvPr/>
        </p:nvSpPr>
        <p:spPr>
          <a:xfrm flipH="1" flipV="1">
            <a:off x="7016626" y="8389514"/>
            <a:ext cx="472333" cy="1228725"/>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20" name="Group 220"/>
          <p:cNvGrpSpPr/>
          <p:nvPr/>
        </p:nvGrpSpPr>
        <p:grpSpPr>
          <a:xfrm>
            <a:off x="8123504" y="9605997"/>
            <a:ext cx="1097640" cy="576860"/>
            <a:chOff x="0" y="0"/>
            <a:chExt cx="698141" cy="366905"/>
          </a:xfrm>
        </p:grpSpPr>
        <p:sp>
          <p:nvSpPr>
            <p:cNvPr id="221" name="Freeform 22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22" name="TextBox 22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quantity</a:t>
              </a:r>
            </a:p>
          </p:txBody>
        </p:sp>
      </p:grpSp>
      <p:sp>
        <p:nvSpPr>
          <p:cNvPr id="223" name="AutoShape 223"/>
          <p:cNvSpPr/>
          <p:nvPr/>
        </p:nvSpPr>
        <p:spPr>
          <a:xfrm flipH="1" flipV="1">
            <a:off x="7016626" y="8389514"/>
            <a:ext cx="1655698" cy="1216483"/>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24" name="Group 224"/>
          <p:cNvGrpSpPr/>
          <p:nvPr/>
        </p:nvGrpSpPr>
        <p:grpSpPr>
          <a:xfrm>
            <a:off x="8106822" y="8128954"/>
            <a:ext cx="1593269" cy="796635"/>
            <a:chOff x="0" y="0"/>
            <a:chExt cx="812800" cy="406400"/>
          </a:xfrm>
        </p:grpSpPr>
        <p:sp>
          <p:nvSpPr>
            <p:cNvPr id="225" name="Freeform 225"/>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226" name="TextBox 226"/>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Is</a:t>
              </a:r>
            </a:p>
          </p:txBody>
        </p:sp>
      </p:grpSp>
      <p:sp>
        <p:nvSpPr>
          <p:cNvPr id="227" name="AutoShape 227"/>
          <p:cNvSpPr/>
          <p:nvPr/>
        </p:nvSpPr>
        <p:spPr>
          <a:xfrm flipH="1" flipV="1">
            <a:off x="7609314" y="8125636"/>
            <a:ext cx="554030" cy="35021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28" name="AutoShape 228"/>
          <p:cNvSpPr/>
          <p:nvPr/>
        </p:nvSpPr>
        <p:spPr>
          <a:xfrm>
            <a:off x="9700092" y="8527271"/>
            <a:ext cx="1262141" cy="68461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29" name="Group 229"/>
          <p:cNvGrpSpPr/>
          <p:nvPr/>
        </p:nvGrpSpPr>
        <p:grpSpPr>
          <a:xfrm>
            <a:off x="2078897" y="4821482"/>
            <a:ext cx="1069632" cy="476224"/>
            <a:chOff x="0" y="0"/>
            <a:chExt cx="604716" cy="269233"/>
          </a:xfrm>
        </p:grpSpPr>
        <p:sp>
          <p:nvSpPr>
            <p:cNvPr id="230" name="Freeform 230"/>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231" name="TextBox 231"/>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Payments</a:t>
              </a:r>
            </a:p>
          </p:txBody>
        </p:sp>
      </p:grpSp>
      <p:grpSp>
        <p:nvGrpSpPr>
          <p:cNvPr id="232" name="Group 232"/>
          <p:cNvGrpSpPr/>
          <p:nvPr/>
        </p:nvGrpSpPr>
        <p:grpSpPr>
          <a:xfrm>
            <a:off x="1991164" y="6239233"/>
            <a:ext cx="1195072" cy="597536"/>
            <a:chOff x="0" y="0"/>
            <a:chExt cx="812800" cy="406400"/>
          </a:xfrm>
        </p:grpSpPr>
        <p:sp>
          <p:nvSpPr>
            <p:cNvPr id="233" name="Freeform 233"/>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234" name="TextBox 234"/>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Made By</a:t>
              </a:r>
            </a:p>
          </p:txBody>
        </p:sp>
      </p:grpSp>
      <p:sp>
        <p:nvSpPr>
          <p:cNvPr id="235" name="AutoShape 235"/>
          <p:cNvSpPr/>
          <p:nvPr/>
        </p:nvSpPr>
        <p:spPr>
          <a:xfrm flipV="1">
            <a:off x="2588700" y="5297706"/>
            <a:ext cx="25013" cy="941527"/>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36" name="Group 236"/>
          <p:cNvGrpSpPr/>
          <p:nvPr/>
        </p:nvGrpSpPr>
        <p:grpSpPr>
          <a:xfrm>
            <a:off x="2068380" y="3546138"/>
            <a:ext cx="1117856" cy="587484"/>
            <a:chOff x="0" y="0"/>
            <a:chExt cx="698141" cy="366905"/>
          </a:xfrm>
        </p:grpSpPr>
        <p:sp>
          <p:nvSpPr>
            <p:cNvPr id="237" name="Freeform 23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38" name="TextBox 23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payment_id</a:t>
              </a:r>
            </a:p>
          </p:txBody>
        </p:sp>
      </p:grpSp>
      <p:grpSp>
        <p:nvGrpSpPr>
          <p:cNvPr id="239" name="Group 239"/>
          <p:cNvGrpSpPr/>
          <p:nvPr/>
        </p:nvGrpSpPr>
        <p:grpSpPr>
          <a:xfrm>
            <a:off x="4048390" y="4305162"/>
            <a:ext cx="1117856" cy="587484"/>
            <a:chOff x="0" y="0"/>
            <a:chExt cx="698141" cy="366905"/>
          </a:xfrm>
        </p:grpSpPr>
        <p:sp>
          <p:nvSpPr>
            <p:cNvPr id="240" name="Freeform 24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41" name="TextBox 24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order_id</a:t>
              </a:r>
            </a:p>
          </p:txBody>
        </p:sp>
      </p:grpSp>
      <p:grpSp>
        <p:nvGrpSpPr>
          <p:cNvPr id="242" name="Group 242"/>
          <p:cNvGrpSpPr/>
          <p:nvPr/>
        </p:nvGrpSpPr>
        <p:grpSpPr>
          <a:xfrm>
            <a:off x="3426804" y="3543585"/>
            <a:ext cx="1117856" cy="587484"/>
            <a:chOff x="0" y="0"/>
            <a:chExt cx="698141" cy="366905"/>
          </a:xfrm>
        </p:grpSpPr>
        <p:sp>
          <p:nvSpPr>
            <p:cNvPr id="243" name="Freeform 24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44" name="TextBox 24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payment_</a:t>
              </a:r>
            </a:p>
            <a:p>
              <a:pPr algn="ctr">
                <a:lnSpc>
                  <a:spcPts val="1399"/>
                </a:lnSpc>
              </a:pPr>
              <a:r>
                <a:rPr lang="en-US" sz="999" spc="-6">
                  <a:solidFill>
                    <a:srgbClr val="F1EAD1"/>
                  </a:solidFill>
                  <a:latin typeface="Arial Unicode"/>
                  <a:ea typeface="Arial Unicode"/>
                  <a:cs typeface="Arial Unicode"/>
                  <a:sym typeface="Arial Unicode"/>
                </a:rPr>
                <a:t>method</a:t>
              </a:r>
            </a:p>
          </p:txBody>
        </p:sp>
      </p:grpSp>
      <p:grpSp>
        <p:nvGrpSpPr>
          <p:cNvPr id="245" name="Group 245"/>
          <p:cNvGrpSpPr/>
          <p:nvPr/>
        </p:nvGrpSpPr>
        <p:grpSpPr>
          <a:xfrm>
            <a:off x="795763" y="3546138"/>
            <a:ext cx="1117856" cy="587484"/>
            <a:chOff x="0" y="0"/>
            <a:chExt cx="698141" cy="366905"/>
          </a:xfrm>
        </p:grpSpPr>
        <p:sp>
          <p:nvSpPr>
            <p:cNvPr id="246" name="Freeform 246"/>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47" name="TextBox 247"/>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payment_</a:t>
              </a:r>
            </a:p>
            <a:p>
              <a:pPr algn="ctr">
                <a:lnSpc>
                  <a:spcPts val="1399"/>
                </a:lnSpc>
              </a:pPr>
              <a:r>
                <a:rPr lang="en-US" sz="999" spc="-6">
                  <a:solidFill>
                    <a:srgbClr val="F1EAD1"/>
                  </a:solidFill>
                  <a:latin typeface="Arial Unicode"/>
                  <a:ea typeface="Arial Unicode"/>
                  <a:cs typeface="Arial Unicode"/>
                  <a:sym typeface="Arial Unicode"/>
                </a:rPr>
                <a:t>status</a:t>
              </a:r>
            </a:p>
          </p:txBody>
        </p:sp>
      </p:grpSp>
      <p:grpSp>
        <p:nvGrpSpPr>
          <p:cNvPr id="248" name="Group 248"/>
          <p:cNvGrpSpPr/>
          <p:nvPr/>
        </p:nvGrpSpPr>
        <p:grpSpPr>
          <a:xfrm>
            <a:off x="115871" y="4233998"/>
            <a:ext cx="1117856" cy="587484"/>
            <a:chOff x="0" y="0"/>
            <a:chExt cx="698141" cy="366905"/>
          </a:xfrm>
        </p:grpSpPr>
        <p:sp>
          <p:nvSpPr>
            <p:cNvPr id="249" name="Freeform 249"/>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50" name="TextBox 250"/>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payment_</a:t>
              </a:r>
            </a:p>
            <a:p>
              <a:pPr algn="ctr">
                <a:lnSpc>
                  <a:spcPts val="1399"/>
                </a:lnSpc>
              </a:pPr>
              <a:r>
                <a:rPr lang="en-US" sz="999" spc="-6">
                  <a:solidFill>
                    <a:srgbClr val="F1EAD1"/>
                  </a:solidFill>
                  <a:latin typeface="Arial Unicode"/>
                  <a:ea typeface="Arial Unicode"/>
                  <a:cs typeface="Arial Unicode"/>
                  <a:sym typeface="Arial Unicode"/>
                </a:rPr>
                <a:t>time</a:t>
              </a:r>
            </a:p>
          </p:txBody>
        </p:sp>
      </p:grpSp>
      <p:sp>
        <p:nvSpPr>
          <p:cNvPr id="251" name="AutoShape 251"/>
          <p:cNvSpPr/>
          <p:nvPr/>
        </p:nvSpPr>
        <p:spPr>
          <a:xfrm flipV="1">
            <a:off x="2613713" y="4133622"/>
            <a:ext cx="13595" cy="687860"/>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52" name="AutoShape 252"/>
          <p:cNvSpPr/>
          <p:nvPr/>
        </p:nvSpPr>
        <p:spPr>
          <a:xfrm flipV="1">
            <a:off x="2613713" y="4598904"/>
            <a:ext cx="1434678" cy="222578"/>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53" name="AutoShape 253"/>
          <p:cNvSpPr/>
          <p:nvPr/>
        </p:nvSpPr>
        <p:spPr>
          <a:xfrm flipV="1">
            <a:off x="2613713" y="4131069"/>
            <a:ext cx="1372019" cy="69041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54" name="AutoShape 254"/>
          <p:cNvSpPr/>
          <p:nvPr/>
        </p:nvSpPr>
        <p:spPr>
          <a:xfrm flipH="1" flipV="1">
            <a:off x="795763" y="3839880"/>
            <a:ext cx="1817950" cy="98160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55" name="AutoShape 255"/>
          <p:cNvSpPr/>
          <p:nvPr/>
        </p:nvSpPr>
        <p:spPr>
          <a:xfrm flipH="1" flipV="1">
            <a:off x="1160891" y="4508565"/>
            <a:ext cx="1452822" cy="312917"/>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56" name="AutoShape 256"/>
          <p:cNvSpPr/>
          <p:nvPr/>
        </p:nvSpPr>
        <p:spPr>
          <a:xfrm flipV="1">
            <a:off x="2573191" y="6836769"/>
            <a:ext cx="15508" cy="1052679"/>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57" name="Group 257"/>
          <p:cNvGrpSpPr/>
          <p:nvPr/>
        </p:nvGrpSpPr>
        <p:grpSpPr>
          <a:xfrm>
            <a:off x="749895" y="2401471"/>
            <a:ext cx="1088627" cy="572123"/>
            <a:chOff x="0" y="0"/>
            <a:chExt cx="698141" cy="366905"/>
          </a:xfrm>
        </p:grpSpPr>
        <p:sp>
          <p:nvSpPr>
            <p:cNvPr id="258" name="Freeform 258"/>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59" name="TextBox 259"/>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attendance_id</a:t>
              </a:r>
            </a:p>
          </p:txBody>
        </p:sp>
      </p:grpSp>
      <p:grpSp>
        <p:nvGrpSpPr>
          <p:cNvPr id="260" name="Group 260"/>
          <p:cNvGrpSpPr/>
          <p:nvPr/>
        </p:nvGrpSpPr>
        <p:grpSpPr>
          <a:xfrm>
            <a:off x="2944067" y="1726126"/>
            <a:ext cx="1041664" cy="463772"/>
            <a:chOff x="0" y="0"/>
            <a:chExt cx="604716" cy="269233"/>
          </a:xfrm>
        </p:grpSpPr>
        <p:sp>
          <p:nvSpPr>
            <p:cNvPr id="261" name="Freeform 261"/>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262" name="TextBox 262"/>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Attendance</a:t>
              </a:r>
            </a:p>
          </p:txBody>
        </p:sp>
      </p:grpSp>
      <p:grpSp>
        <p:nvGrpSpPr>
          <p:cNvPr id="263" name="Group 263"/>
          <p:cNvGrpSpPr/>
          <p:nvPr/>
        </p:nvGrpSpPr>
        <p:grpSpPr>
          <a:xfrm>
            <a:off x="3654294" y="2388618"/>
            <a:ext cx="1088627" cy="572123"/>
            <a:chOff x="0" y="0"/>
            <a:chExt cx="698141" cy="366905"/>
          </a:xfrm>
        </p:grpSpPr>
        <p:sp>
          <p:nvSpPr>
            <p:cNvPr id="264" name="Freeform 26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65" name="TextBox 26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check_</a:t>
              </a:r>
            </a:p>
            <a:p>
              <a:pPr algn="ctr">
                <a:lnSpc>
                  <a:spcPts val="1399"/>
                </a:lnSpc>
              </a:pPr>
              <a:r>
                <a:rPr lang="en-US" sz="999" spc="-6">
                  <a:solidFill>
                    <a:srgbClr val="F1EAD1"/>
                  </a:solidFill>
                  <a:latin typeface="Arial Unicode"/>
                  <a:ea typeface="Arial Unicode"/>
                  <a:cs typeface="Arial Unicode"/>
                  <a:sym typeface="Arial Unicode"/>
                </a:rPr>
                <a:t>in_time</a:t>
              </a:r>
            </a:p>
          </p:txBody>
        </p:sp>
      </p:grpSp>
      <p:grpSp>
        <p:nvGrpSpPr>
          <p:cNvPr id="266" name="Group 266"/>
          <p:cNvGrpSpPr/>
          <p:nvPr/>
        </p:nvGrpSpPr>
        <p:grpSpPr>
          <a:xfrm>
            <a:off x="2097608" y="2360395"/>
            <a:ext cx="1088627" cy="572123"/>
            <a:chOff x="0" y="0"/>
            <a:chExt cx="698141" cy="366905"/>
          </a:xfrm>
        </p:grpSpPr>
        <p:sp>
          <p:nvSpPr>
            <p:cNvPr id="267" name="Freeform 26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68" name="TextBox 26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staff_id</a:t>
              </a:r>
            </a:p>
          </p:txBody>
        </p:sp>
      </p:grpSp>
      <p:sp>
        <p:nvSpPr>
          <p:cNvPr id="269" name="AutoShape 269"/>
          <p:cNvSpPr/>
          <p:nvPr/>
        </p:nvSpPr>
        <p:spPr>
          <a:xfrm flipH="1">
            <a:off x="1294208" y="2189899"/>
            <a:ext cx="2170691" cy="21157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70" name="AutoShape 270"/>
          <p:cNvSpPr/>
          <p:nvPr/>
        </p:nvSpPr>
        <p:spPr>
          <a:xfrm>
            <a:off x="3464900" y="2189899"/>
            <a:ext cx="733708" cy="198719"/>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71" name="AutoShape 271"/>
          <p:cNvSpPr/>
          <p:nvPr/>
        </p:nvSpPr>
        <p:spPr>
          <a:xfrm flipH="1">
            <a:off x="2641922" y="2189899"/>
            <a:ext cx="822978" cy="170496"/>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72" name="Group 272"/>
          <p:cNvGrpSpPr/>
          <p:nvPr/>
        </p:nvGrpSpPr>
        <p:grpSpPr>
          <a:xfrm>
            <a:off x="5004907" y="1211517"/>
            <a:ext cx="1400104" cy="700052"/>
            <a:chOff x="0" y="0"/>
            <a:chExt cx="812800" cy="406400"/>
          </a:xfrm>
        </p:grpSpPr>
        <p:sp>
          <p:nvSpPr>
            <p:cNvPr id="273" name="Freeform 273"/>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274" name="TextBox 274"/>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Attend By</a:t>
              </a:r>
            </a:p>
          </p:txBody>
        </p:sp>
      </p:grpSp>
      <p:sp>
        <p:nvSpPr>
          <p:cNvPr id="275" name="AutoShape 275"/>
          <p:cNvSpPr/>
          <p:nvPr/>
        </p:nvSpPr>
        <p:spPr>
          <a:xfrm flipH="1">
            <a:off x="3464900" y="1561543"/>
            <a:ext cx="1540007" cy="164584"/>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76" name="Group 276"/>
          <p:cNvGrpSpPr/>
          <p:nvPr/>
        </p:nvGrpSpPr>
        <p:grpSpPr>
          <a:xfrm>
            <a:off x="5040852" y="2401471"/>
            <a:ext cx="1088627" cy="572123"/>
            <a:chOff x="0" y="0"/>
            <a:chExt cx="698141" cy="366905"/>
          </a:xfrm>
        </p:grpSpPr>
        <p:sp>
          <p:nvSpPr>
            <p:cNvPr id="277" name="Freeform 27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78" name="TextBox 27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check_</a:t>
              </a:r>
            </a:p>
            <a:p>
              <a:pPr algn="ctr">
                <a:lnSpc>
                  <a:spcPts val="1399"/>
                </a:lnSpc>
              </a:pPr>
              <a:r>
                <a:rPr lang="en-US" sz="999" spc="-6">
                  <a:solidFill>
                    <a:srgbClr val="F1EAD1"/>
                  </a:solidFill>
                  <a:latin typeface="Arial Unicode"/>
                  <a:ea typeface="Arial Unicode"/>
                  <a:cs typeface="Arial Unicode"/>
                  <a:sym typeface="Arial Unicode"/>
                </a:rPr>
                <a:t>out_time</a:t>
              </a:r>
            </a:p>
          </p:txBody>
        </p:sp>
      </p:grpSp>
      <p:sp>
        <p:nvSpPr>
          <p:cNvPr id="279" name="AutoShape 279"/>
          <p:cNvSpPr/>
          <p:nvPr/>
        </p:nvSpPr>
        <p:spPr>
          <a:xfrm>
            <a:off x="3464900" y="2189899"/>
            <a:ext cx="2120266" cy="21157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80" name="AutoShape 280"/>
          <p:cNvSpPr/>
          <p:nvPr/>
        </p:nvSpPr>
        <p:spPr>
          <a:xfrm flipH="1">
            <a:off x="6405011" y="1557271"/>
            <a:ext cx="1024981" cy="4272"/>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81" name="Group 281"/>
          <p:cNvGrpSpPr/>
          <p:nvPr/>
        </p:nvGrpSpPr>
        <p:grpSpPr>
          <a:xfrm>
            <a:off x="11349373" y="6436728"/>
            <a:ext cx="1190507" cy="530041"/>
            <a:chOff x="0" y="0"/>
            <a:chExt cx="682495" cy="303862"/>
          </a:xfrm>
        </p:grpSpPr>
        <p:sp>
          <p:nvSpPr>
            <p:cNvPr id="282" name="Freeform 282"/>
            <p:cNvSpPr/>
            <p:nvPr/>
          </p:nvSpPr>
          <p:spPr>
            <a:xfrm>
              <a:off x="0" y="0"/>
              <a:ext cx="682495" cy="303862"/>
            </a:xfrm>
            <a:custGeom>
              <a:avLst/>
              <a:gdLst/>
              <a:ahLst/>
              <a:cxnLst/>
              <a:rect l="l" t="t" r="r" b="b"/>
              <a:pathLst>
                <a:path w="682495" h="303862">
                  <a:moveTo>
                    <a:pt x="0" y="0"/>
                  </a:moveTo>
                  <a:lnTo>
                    <a:pt x="682495" y="0"/>
                  </a:lnTo>
                  <a:lnTo>
                    <a:pt x="682495" y="303862"/>
                  </a:lnTo>
                  <a:lnTo>
                    <a:pt x="0" y="303862"/>
                  </a:lnTo>
                  <a:close/>
                </a:path>
              </a:pathLst>
            </a:custGeom>
            <a:solidFill>
              <a:srgbClr val="097D4C"/>
            </a:solidFill>
          </p:spPr>
          <p:txBody>
            <a:bodyPr/>
            <a:lstStyle/>
            <a:p>
              <a:endParaRPr lang="zh-TW" altLang="en-US"/>
            </a:p>
          </p:txBody>
        </p:sp>
        <p:sp>
          <p:nvSpPr>
            <p:cNvPr id="283" name="TextBox 283"/>
            <p:cNvSpPr txBox="1"/>
            <p:nvPr/>
          </p:nvSpPr>
          <p:spPr>
            <a:xfrm>
              <a:off x="0" y="-19050"/>
              <a:ext cx="682495" cy="322912"/>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Suppliers</a:t>
              </a:r>
            </a:p>
          </p:txBody>
        </p:sp>
      </p:grpSp>
      <p:grpSp>
        <p:nvGrpSpPr>
          <p:cNvPr id="284" name="Group 284"/>
          <p:cNvGrpSpPr/>
          <p:nvPr/>
        </p:nvGrpSpPr>
        <p:grpSpPr>
          <a:xfrm>
            <a:off x="3916491" y="6987660"/>
            <a:ext cx="1124360" cy="590903"/>
            <a:chOff x="0" y="0"/>
            <a:chExt cx="698141" cy="366905"/>
          </a:xfrm>
        </p:grpSpPr>
        <p:sp>
          <p:nvSpPr>
            <p:cNvPr id="285" name="Freeform 285"/>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86" name="TextBox 286"/>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inventory_id</a:t>
              </a:r>
            </a:p>
          </p:txBody>
        </p:sp>
      </p:grpSp>
      <p:grpSp>
        <p:nvGrpSpPr>
          <p:cNvPr id="287" name="Group 287"/>
          <p:cNvGrpSpPr/>
          <p:nvPr/>
        </p:nvGrpSpPr>
        <p:grpSpPr>
          <a:xfrm>
            <a:off x="5628141" y="6288267"/>
            <a:ext cx="1190507" cy="530041"/>
            <a:chOff x="0" y="0"/>
            <a:chExt cx="604716" cy="269233"/>
          </a:xfrm>
        </p:grpSpPr>
        <p:sp>
          <p:nvSpPr>
            <p:cNvPr id="288" name="Freeform 288"/>
            <p:cNvSpPr/>
            <p:nvPr/>
          </p:nvSpPr>
          <p:spPr>
            <a:xfrm>
              <a:off x="0" y="0"/>
              <a:ext cx="604716" cy="269233"/>
            </a:xfrm>
            <a:custGeom>
              <a:avLst/>
              <a:gdLst/>
              <a:ahLst/>
              <a:cxnLst/>
              <a:rect l="l" t="t" r="r" b="b"/>
              <a:pathLst>
                <a:path w="604716" h="269233">
                  <a:moveTo>
                    <a:pt x="0" y="0"/>
                  </a:moveTo>
                  <a:lnTo>
                    <a:pt x="604716" y="0"/>
                  </a:lnTo>
                  <a:lnTo>
                    <a:pt x="604716" y="269233"/>
                  </a:lnTo>
                  <a:lnTo>
                    <a:pt x="0" y="269233"/>
                  </a:lnTo>
                  <a:close/>
                </a:path>
              </a:pathLst>
            </a:custGeom>
            <a:solidFill>
              <a:srgbClr val="097D4C"/>
            </a:solidFill>
          </p:spPr>
          <p:txBody>
            <a:bodyPr/>
            <a:lstStyle/>
            <a:p>
              <a:endParaRPr lang="zh-TW" altLang="en-US"/>
            </a:p>
          </p:txBody>
        </p:sp>
        <p:sp>
          <p:nvSpPr>
            <p:cNvPr id="289" name="TextBox 289"/>
            <p:cNvSpPr txBox="1"/>
            <p:nvPr/>
          </p:nvSpPr>
          <p:spPr>
            <a:xfrm>
              <a:off x="0" y="-19050"/>
              <a:ext cx="604716" cy="288283"/>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Inventory</a:t>
              </a:r>
            </a:p>
          </p:txBody>
        </p:sp>
      </p:grpSp>
      <p:grpSp>
        <p:nvGrpSpPr>
          <p:cNvPr id="290" name="Group 290"/>
          <p:cNvGrpSpPr/>
          <p:nvPr/>
        </p:nvGrpSpPr>
        <p:grpSpPr>
          <a:xfrm>
            <a:off x="6154810" y="6996924"/>
            <a:ext cx="1106732" cy="581638"/>
            <a:chOff x="0" y="0"/>
            <a:chExt cx="698141" cy="366905"/>
          </a:xfrm>
        </p:grpSpPr>
        <p:sp>
          <p:nvSpPr>
            <p:cNvPr id="291" name="Freeform 29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92" name="TextBox 29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stock_quantity</a:t>
              </a:r>
            </a:p>
          </p:txBody>
        </p:sp>
      </p:grpSp>
      <p:grpSp>
        <p:nvGrpSpPr>
          <p:cNvPr id="293" name="Group 293"/>
          <p:cNvGrpSpPr/>
          <p:nvPr/>
        </p:nvGrpSpPr>
        <p:grpSpPr>
          <a:xfrm>
            <a:off x="5026108" y="6985378"/>
            <a:ext cx="1128702" cy="593184"/>
            <a:chOff x="0" y="0"/>
            <a:chExt cx="698141" cy="366905"/>
          </a:xfrm>
        </p:grpSpPr>
        <p:sp>
          <p:nvSpPr>
            <p:cNvPr id="294" name="Freeform 29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295" name="TextBox 29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item_name</a:t>
              </a:r>
            </a:p>
          </p:txBody>
        </p:sp>
      </p:grpSp>
      <p:sp>
        <p:nvSpPr>
          <p:cNvPr id="296" name="AutoShape 296"/>
          <p:cNvSpPr/>
          <p:nvPr/>
        </p:nvSpPr>
        <p:spPr>
          <a:xfrm flipH="1">
            <a:off x="4478671" y="6818308"/>
            <a:ext cx="1744723" cy="169352"/>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97" name="AutoShape 297"/>
          <p:cNvSpPr/>
          <p:nvPr/>
        </p:nvSpPr>
        <p:spPr>
          <a:xfrm>
            <a:off x="6223394" y="6818308"/>
            <a:ext cx="484781" cy="178616"/>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298" name="AutoShape 298"/>
          <p:cNvSpPr/>
          <p:nvPr/>
        </p:nvSpPr>
        <p:spPr>
          <a:xfrm flipH="1">
            <a:off x="5590459" y="6818308"/>
            <a:ext cx="632936" cy="167070"/>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299" name="Group 299"/>
          <p:cNvGrpSpPr/>
          <p:nvPr/>
        </p:nvGrpSpPr>
        <p:grpSpPr>
          <a:xfrm>
            <a:off x="11393431" y="5673555"/>
            <a:ext cx="1102390" cy="579357"/>
            <a:chOff x="0" y="0"/>
            <a:chExt cx="698141" cy="366905"/>
          </a:xfrm>
        </p:grpSpPr>
        <p:sp>
          <p:nvSpPr>
            <p:cNvPr id="300" name="Freeform 300"/>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01" name="TextBox 301"/>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supplier_id</a:t>
              </a:r>
            </a:p>
          </p:txBody>
        </p:sp>
      </p:grpSp>
      <p:sp>
        <p:nvSpPr>
          <p:cNvPr id="302" name="AutoShape 302"/>
          <p:cNvSpPr/>
          <p:nvPr/>
        </p:nvSpPr>
        <p:spPr>
          <a:xfrm>
            <a:off x="11944626" y="6252912"/>
            <a:ext cx="0" cy="183816"/>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03" name="Group 303"/>
          <p:cNvGrpSpPr/>
          <p:nvPr/>
        </p:nvGrpSpPr>
        <p:grpSpPr>
          <a:xfrm>
            <a:off x="13410049" y="7189429"/>
            <a:ext cx="1102390" cy="579357"/>
            <a:chOff x="0" y="0"/>
            <a:chExt cx="698141" cy="366905"/>
          </a:xfrm>
        </p:grpSpPr>
        <p:sp>
          <p:nvSpPr>
            <p:cNvPr id="304" name="Freeform 304"/>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05" name="TextBox 305"/>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supplier_</a:t>
              </a:r>
            </a:p>
            <a:p>
              <a:pPr algn="ctr">
                <a:lnSpc>
                  <a:spcPts val="1399"/>
                </a:lnSpc>
              </a:pPr>
              <a:r>
                <a:rPr lang="en-US" sz="999" spc="-6">
                  <a:solidFill>
                    <a:srgbClr val="F1EAD1"/>
                  </a:solidFill>
                  <a:latin typeface="Arial Unicode"/>
                  <a:ea typeface="Arial Unicode"/>
                  <a:cs typeface="Arial Unicode"/>
                  <a:sym typeface="Arial Unicode"/>
                </a:rPr>
                <a:t>name</a:t>
              </a:r>
            </a:p>
          </p:txBody>
        </p:sp>
      </p:grpSp>
      <p:sp>
        <p:nvSpPr>
          <p:cNvPr id="306" name="AutoShape 306"/>
          <p:cNvSpPr/>
          <p:nvPr/>
        </p:nvSpPr>
        <p:spPr>
          <a:xfrm flipH="1" flipV="1">
            <a:off x="12628703" y="6727342"/>
            <a:ext cx="781346" cy="751765"/>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07" name="Group 307"/>
          <p:cNvGrpSpPr/>
          <p:nvPr/>
        </p:nvGrpSpPr>
        <p:grpSpPr>
          <a:xfrm>
            <a:off x="8525189" y="6343620"/>
            <a:ext cx="1600164" cy="800082"/>
            <a:chOff x="0" y="0"/>
            <a:chExt cx="812800" cy="406400"/>
          </a:xfrm>
        </p:grpSpPr>
        <p:sp>
          <p:nvSpPr>
            <p:cNvPr id="308" name="Freeform 308"/>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309" name="TextBox 309"/>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Provide By</a:t>
              </a:r>
            </a:p>
          </p:txBody>
        </p:sp>
      </p:grpSp>
      <p:sp>
        <p:nvSpPr>
          <p:cNvPr id="310" name="AutoShape 310"/>
          <p:cNvSpPr/>
          <p:nvPr/>
        </p:nvSpPr>
        <p:spPr>
          <a:xfrm flipH="1" flipV="1">
            <a:off x="6818648" y="6553288"/>
            <a:ext cx="1706541" cy="19037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311" name="AutoShape 311"/>
          <p:cNvSpPr/>
          <p:nvPr/>
        </p:nvSpPr>
        <p:spPr>
          <a:xfrm flipV="1">
            <a:off x="10125353" y="6701749"/>
            <a:ext cx="1224020" cy="41912"/>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12" name="Group 312"/>
          <p:cNvGrpSpPr/>
          <p:nvPr/>
        </p:nvGrpSpPr>
        <p:grpSpPr>
          <a:xfrm>
            <a:off x="7285748" y="6999206"/>
            <a:ext cx="1102390" cy="579357"/>
            <a:chOff x="0" y="0"/>
            <a:chExt cx="698141" cy="366905"/>
          </a:xfrm>
        </p:grpSpPr>
        <p:sp>
          <p:nvSpPr>
            <p:cNvPr id="313" name="Freeform 313"/>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14" name="TextBox 314"/>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u="sng" spc="-6">
                  <a:solidFill>
                    <a:srgbClr val="F1EAD1"/>
                  </a:solidFill>
                  <a:latin typeface="Arial Unicode"/>
                  <a:ea typeface="Arial Unicode"/>
                  <a:cs typeface="Arial Unicode"/>
                  <a:sym typeface="Arial Unicode"/>
                </a:rPr>
                <a:t>supplier_id</a:t>
              </a:r>
            </a:p>
          </p:txBody>
        </p:sp>
      </p:grpSp>
      <p:sp>
        <p:nvSpPr>
          <p:cNvPr id="315" name="AutoShape 315"/>
          <p:cNvSpPr/>
          <p:nvPr/>
        </p:nvSpPr>
        <p:spPr>
          <a:xfrm>
            <a:off x="6223394" y="6818308"/>
            <a:ext cx="1613549" cy="180898"/>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16" name="Group 316"/>
          <p:cNvGrpSpPr/>
          <p:nvPr/>
        </p:nvGrpSpPr>
        <p:grpSpPr>
          <a:xfrm>
            <a:off x="13410049" y="5863548"/>
            <a:ext cx="1102390" cy="579357"/>
            <a:chOff x="0" y="0"/>
            <a:chExt cx="698141" cy="366905"/>
          </a:xfrm>
        </p:grpSpPr>
        <p:sp>
          <p:nvSpPr>
            <p:cNvPr id="317" name="Freeform 317"/>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18" name="TextBox 318"/>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contact_info</a:t>
              </a:r>
            </a:p>
          </p:txBody>
        </p:sp>
      </p:grpSp>
      <p:sp>
        <p:nvSpPr>
          <p:cNvPr id="319" name="AutoShape 319"/>
          <p:cNvSpPr/>
          <p:nvPr/>
        </p:nvSpPr>
        <p:spPr>
          <a:xfrm flipH="1">
            <a:off x="12539880" y="6173552"/>
            <a:ext cx="782893" cy="528197"/>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20" name="Group 320"/>
          <p:cNvGrpSpPr/>
          <p:nvPr/>
        </p:nvGrpSpPr>
        <p:grpSpPr>
          <a:xfrm>
            <a:off x="13410049" y="6528630"/>
            <a:ext cx="1102390" cy="579357"/>
            <a:chOff x="0" y="0"/>
            <a:chExt cx="698141" cy="366905"/>
          </a:xfrm>
        </p:grpSpPr>
        <p:sp>
          <p:nvSpPr>
            <p:cNvPr id="321" name="Freeform 321"/>
            <p:cNvSpPr/>
            <p:nvPr/>
          </p:nvSpPr>
          <p:spPr>
            <a:xfrm>
              <a:off x="0" y="0"/>
              <a:ext cx="698141" cy="366905"/>
            </a:xfrm>
            <a:custGeom>
              <a:avLst/>
              <a:gdLst/>
              <a:ahLst/>
              <a:cxnLst/>
              <a:rect l="l" t="t" r="r" b="b"/>
              <a:pathLst>
                <a:path w="698141" h="366905">
                  <a:moveTo>
                    <a:pt x="349071" y="0"/>
                  </a:moveTo>
                  <a:cubicBezTo>
                    <a:pt x="156284" y="0"/>
                    <a:pt x="0" y="82135"/>
                    <a:pt x="0" y="183453"/>
                  </a:cubicBezTo>
                  <a:cubicBezTo>
                    <a:pt x="0" y="284771"/>
                    <a:pt x="156284" y="366905"/>
                    <a:pt x="349071" y="366905"/>
                  </a:cubicBezTo>
                  <a:cubicBezTo>
                    <a:pt x="541857" y="366905"/>
                    <a:pt x="698141" y="284771"/>
                    <a:pt x="698141" y="183453"/>
                  </a:cubicBezTo>
                  <a:cubicBezTo>
                    <a:pt x="698141" y="82135"/>
                    <a:pt x="541857" y="0"/>
                    <a:pt x="349071" y="0"/>
                  </a:cubicBezTo>
                  <a:close/>
                </a:path>
              </a:pathLst>
            </a:custGeom>
            <a:solidFill>
              <a:srgbClr val="004EAD"/>
            </a:solidFill>
          </p:spPr>
          <p:txBody>
            <a:bodyPr/>
            <a:lstStyle/>
            <a:p>
              <a:endParaRPr lang="zh-TW" altLang="en-US"/>
            </a:p>
          </p:txBody>
        </p:sp>
        <p:sp>
          <p:nvSpPr>
            <p:cNvPr id="322" name="TextBox 322"/>
            <p:cNvSpPr txBox="1"/>
            <p:nvPr/>
          </p:nvSpPr>
          <p:spPr>
            <a:xfrm>
              <a:off x="65451" y="15347"/>
              <a:ext cx="567240" cy="31716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address</a:t>
              </a:r>
            </a:p>
          </p:txBody>
        </p:sp>
      </p:grpSp>
      <p:sp>
        <p:nvSpPr>
          <p:cNvPr id="323" name="AutoShape 323"/>
          <p:cNvSpPr/>
          <p:nvPr/>
        </p:nvSpPr>
        <p:spPr>
          <a:xfrm flipH="1" flipV="1">
            <a:off x="12539880" y="6701749"/>
            <a:ext cx="870169" cy="116559"/>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24" name="Group 324"/>
          <p:cNvGrpSpPr/>
          <p:nvPr/>
        </p:nvGrpSpPr>
        <p:grpSpPr>
          <a:xfrm>
            <a:off x="416397" y="223290"/>
            <a:ext cx="2760341" cy="1207562"/>
            <a:chOff x="0" y="0"/>
            <a:chExt cx="727003" cy="318041"/>
          </a:xfrm>
        </p:grpSpPr>
        <p:sp>
          <p:nvSpPr>
            <p:cNvPr id="325" name="Freeform 325"/>
            <p:cNvSpPr/>
            <p:nvPr/>
          </p:nvSpPr>
          <p:spPr>
            <a:xfrm>
              <a:off x="0" y="0"/>
              <a:ext cx="727003" cy="318041"/>
            </a:xfrm>
            <a:custGeom>
              <a:avLst/>
              <a:gdLst/>
              <a:ahLst/>
              <a:cxnLst/>
              <a:rect l="l" t="t" r="r" b="b"/>
              <a:pathLst>
                <a:path w="727003" h="318041">
                  <a:moveTo>
                    <a:pt x="140235" y="0"/>
                  </a:moveTo>
                  <a:lnTo>
                    <a:pt x="586768" y="0"/>
                  </a:lnTo>
                  <a:cubicBezTo>
                    <a:pt x="623961" y="0"/>
                    <a:pt x="659630" y="14775"/>
                    <a:pt x="685929" y="41074"/>
                  </a:cubicBezTo>
                  <a:cubicBezTo>
                    <a:pt x="712229" y="67373"/>
                    <a:pt x="727003" y="103042"/>
                    <a:pt x="727003" y="140235"/>
                  </a:cubicBezTo>
                  <a:lnTo>
                    <a:pt x="727003" y="177806"/>
                  </a:lnTo>
                  <a:cubicBezTo>
                    <a:pt x="727003" y="214999"/>
                    <a:pt x="712229" y="250668"/>
                    <a:pt x="685929" y="276967"/>
                  </a:cubicBezTo>
                  <a:cubicBezTo>
                    <a:pt x="659630" y="303266"/>
                    <a:pt x="623961" y="318041"/>
                    <a:pt x="586768" y="318041"/>
                  </a:cubicBezTo>
                  <a:lnTo>
                    <a:pt x="140235" y="318041"/>
                  </a:lnTo>
                  <a:cubicBezTo>
                    <a:pt x="62785" y="318041"/>
                    <a:pt x="0" y="255256"/>
                    <a:pt x="0" y="177806"/>
                  </a:cubicBezTo>
                  <a:lnTo>
                    <a:pt x="0" y="140235"/>
                  </a:lnTo>
                  <a:cubicBezTo>
                    <a:pt x="0" y="103042"/>
                    <a:pt x="14775" y="67373"/>
                    <a:pt x="41074" y="41074"/>
                  </a:cubicBezTo>
                  <a:cubicBezTo>
                    <a:pt x="67373" y="14775"/>
                    <a:pt x="103042" y="0"/>
                    <a:pt x="140235"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326" name="TextBox 326"/>
            <p:cNvSpPr txBox="1"/>
            <p:nvPr/>
          </p:nvSpPr>
          <p:spPr>
            <a:xfrm>
              <a:off x="0" y="-47625"/>
              <a:ext cx="727003" cy="365666"/>
            </a:xfrm>
            <a:prstGeom prst="rect">
              <a:avLst/>
            </a:prstGeom>
          </p:spPr>
          <p:txBody>
            <a:bodyPr lIns="50800" tIns="50800" rIns="50800" bIns="50800" rtlCol="0" anchor="ctr"/>
            <a:lstStyle/>
            <a:p>
              <a:pPr algn="ctr">
                <a:lnSpc>
                  <a:spcPts val="3051"/>
                </a:lnSpc>
              </a:pPr>
              <a:endParaRPr/>
            </a:p>
          </p:txBody>
        </p:sp>
      </p:grpSp>
      <p:sp>
        <p:nvSpPr>
          <p:cNvPr id="327" name="TextBox 327"/>
          <p:cNvSpPr txBox="1"/>
          <p:nvPr/>
        </p:nvSpPr>
        <p:spPr>
          <a:xfrm>
            <a:off x="826349" y="191753"/>
            <a:ext cx="1940437" cy="1137285"/>
          </a:xfrm>
          <a:prstGeom prst="rect">
            <a:avLst/>
          </a:prstGeom>
        </p:spPr>
        <p:txBody>
          <a:bodyPr lIns="0" tIns="0" rIns="0" bIns="0" rtlCol="0" anchor="t">
            <a:spAutoFit/>
          </a:bodyPr>
          <a:lstStyle/>
          <a:p>
            <a:pPr marL="0" lvl="0" indent="0" algn="l">
              <a:lnSpc>
                <a:spcPts val="9240"/>
              </a:lnSpc>
              <a:spcBef>
                <a:spcPct val="0"/>
              </a:spcBef>
            </a:pPr>
            <a:r>
              <a:rPr lang="en-US" sz="6600">
                <a:solidFill>
                  <a:srgbClr val="097D4C"/>
                </a:solidFill>
                <a:latin typeface="可画标题黑-繁"/>
                <a:ea typeface="可画标题黑-繁"/>
                <a:cs typeface="可画标题黑-繁"/>
                <a:sym typeface="可画标题黑-繁"/>
              </a:rPr>
              <a:t>ER圖</a:t>
            </a:r>
          </a:p>
        </p:txBody>
      </p:sp>
      <p:sp>
        <p:nvSpPr>
          <p:cNvPr id="328" name="TextBox 328"/>
          <p:cNvSpPr txBox="1"/>
          <p:nvPr/>
        </p:nvSpPr>
        <p:spPr>
          <a:xfrm>
            <a:off x="7760967" y="3210773"/>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29" name="TextBox 329"/>
          <p:cNvSpPr txBox="1"/>
          <p:nvPr/>
        </p:nvSpPr>
        <p:spPr>
          <a:xfrm>
            <a:off x="7760967" y="1910388"/>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0" name="TextBox 330"/>
          <p:cNvSpPr txBox="1"/>
          <p:nvPr/>
        </p:nvSpPr>
        <p:spPr>
          <a:xfrm>
            <a:off x="8607512" y="3096737"/>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1" name="TextBox 331"/>
          <p:cNvSpPr txBox="1"/>
          <p:nvPr/>
        </p:nvSpPr>
        <p:spPr>
          <a:xfrm>
            <a:off x="9334434" y="3626881"/>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2" name="TextBox 332"/>
          <p:cNvSpPr txBox="1"/>
          <p:nvPr/>
        </p:nvSpPr>
        <p:spPr>
          <a:xfrm>
            <a:off x="12947227" y="3004697"/>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33" name="TextBox 333"/>
          <p:cNvSpPr txBox="1"/>
          <p:nvPr/>
        </p:nvSpPr>
        <p:spPr>
          <a:xfrm>
            <a:off x="15247804" y="3923176"/>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4" name="TextBox 334"/>
          <p:cNvSpPr txBox="1"/>
          <p:nvPr/>
        </p:nvSpPr>
        <p:spPr>
          <a:xfrm>
            <a:off x="15213397" y="2881064"/>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35" name="TextBox 335"/>
          <p:cNvSpPr txBox="1"/>
          <p:nvPr/>
        </p:nvSpPr>
        <p:spPr>
          <a:xfrm>
            <a:off x="10272562" y="8468486"/>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6" name="TextBox 336"/>
          <p:cNvSpPr txBox="1"/>
          <p:nvPr/>
        </p:nvSpPr>
        <p:spPr>
          <a:xfrm>
            <a:off x="14885018" y="8810867"/>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37" name="TextBox 337"/>
          <p:cNvSpPr txBox="1"/>
          <p:nvPr/>
        </p:nvSpPr>
        <p:spPr>
          <a:xfrm>
            <a:off x="12667493" y="8810867"/>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38" name="TextBox 338"/>
          <p:cNvSpPr txBox="1"/>
          <p:nvPr/>
        </p:nvSpPr>
        <p:spPr>
          <a:xfrm>
            <a:off x="7739767" y="7755686"/>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39" name="TextBox 339"/>
          <p:cNvSpPr txBox="1"/>
          <p:nvPr/>
        </p:nvSpPr>
        <p:spPr>
          <a:xfrm>
            <a:off x="3561519" y="7752368"/>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0" name="TextBox 340"/>
          <p:cNvSpPr txBox="1"/>
          <p:nvPr/>
        </p:nvSpPr>
        <p:spPr>
          <a:xfrm>
            <a:off x="5956868" y="7721160"/>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41" name="TextBox 341"/>
          <p:cNvSpPr txBox="1"/>
          <p:nvPr/>
        </p:nvSpPr>
        <p:spPr>
          <a:xfrm>
            <a:off x="2381493" y="7328789"/>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2" name="TextBox 342"/>
          <p:cNvSpPr txBox="1"/>
          <p:nvPr/>
        </p:nvSpPr>
        <p:spPr>
          <a:xfrm>
            <a:off x="2417167" y="5399256"/>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3" name="TextBox 343"/>
          <p:cNvSpPr txBox="1"/>
          <p:nvPr/>
        </p:nvSpPr>
        <p:spPr>
          <a:xfrm>
            <a:off x="6789565" y="1163892"/>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4" name="TextBox 344"/>
          <p:cNvSpPr txBox="1"/>
          <p:nvPr/>
        </p:nvSpPr>
        <p:spPr>
          <a:xfrm>
            <a:off x="4483785" y="1220405"/>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45" name="TextBox 345"/>
          <p:cNvSpPr txBox="1"/>
          <p:nvPr/>
        </p:nvSpPr>
        <p:spPr>
          <a:xfrm>
            <a:off x="7803466" y="6206975"/>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6" name="TextBox 346"/>
          <p:cNvSpPr txBox="1"/>
          <p:nvPr/>
        </p:nvSpPr>
        <p:spPr>
          <a:xfrm>
            <a:off x="10638392" y="6327555"/>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
        <p:nvSpPr>
          <p:cNvPr id="347" name="TextBox 347"/>
          <p:cNvSpPr txBox="1"/>
          <p:nvPr/>
        </p:nvSpPr>
        <p:spPr>
          <a:xfrm>
            <a:off x="9548138" y="2276332"/>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48" name="AutoShape 348"/>
          <p:cNvSpPr/>
          <p:nvPr/>
        </p:nvSpPr>
        <p:spPr>
          <a:xfrm flipH="1">
            <a:off x="4908544" y="4046997"/>
            <a:ext cx="2521447" cy="1327791"/>
          </a:xfrm>
          <a:prstGeom prst="line">
            <a:avLst/>
          </a:prstGeom>
          <a:ln w="19050" cap="flat">
            <a:solidFill>
              <a:srgbClr val="004EAD"/>
            </a:solidFill>
            <a:prstDash val="solid"/>
            <a:headEnd type="none" w="sm" len="sm"/>
            <a:tailEnd type="none" w="sm" len="sm"/>
          </a:ln>
        </p:spPr>
        <p:txBody>
          <a:bodyPr/>
          <a:lstStyle/>
          <a:p>
            <a:endParaRPr lang="zh-TW" altLang="en-US"/>
          </a:p>
        </p:txBody>
      </p:sp>
      <p:grpSp>
        <p:nvGrpSpPr>
          <p:cNvPr id="349" name="Group 349"/>
          <p:cNvGrpSpPr/>
          <p:nvPr/>
        </p:nvGrpSpPr>
        <p:grpSpPr>
          <a:xfrm>
            <a:off x="3713472" y="5076020"/>
            <a:ext cx="1195072" cy="597536"/>
            <a:chOff x="0" y="0"/>
            <a:chExt cx="812800" cy="406400"/>
          </a:xfrm>
        </p:grpSpPr>
        <p:sp>
          <p:nvSpPr>
            <p:cNvPr id="350" name="Freeform 350"/>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351" name="TextBox 351"/>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Made By</a:t>
              </a:r>
            </a:p>
          </p:txBody>
        </p:sp>
      </p:grpSp>
      <p:sp>
        <p:nvSpPr>
          <p:cNvPr id="352" name="AutoShape 352"/>
          <p:cNvSpPr/>
          <p:nvPr/>
        </p:nvSpPr>
        <p:spPr>
          <a:xfrm flipH="1">
            <a:off x="2573191" y="5374788"/>
            <a:ext cx="1140281" cy="2514661"/>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353" name="TextBox 353"/>
          <p:cNvSpPr txBox="1"/>
          <p:nvPr/>
        </p:nvSpPr>
        <p:spPr>
          <a:xfrm>
            <a:off x="5977525" y="4280234"/>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54" name="TextBox 354"/>
          <p:cNvSpPr txBox="1"/>
          <p:nvPr/>
        </p:nvSpPr>
        <p:spPr>
          <a:xfrm>
            <a:off x="3148529" y="5696350"/>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grpSp>
        <p:nvGrpSpPr>
          <p:cNvPr id="355" name="Group 355"/>
          <p:cNvGrpSpPr/>
          <p:nvPr/>
        </p:nvGrpSpPr>
        <p:grpSpPr>
          <a:xfrm>
            <a:off x="5491886" y="5234527"/>
            <a:ext cx="1463016" cy="731508"/>
            <a:chOff x="0" y="0"/>
            <a:chExt cx="812800" cy="406400"/>
          </a:xfrm>
        </p:grpSpPr>
        <p:sp>
          <p:nvSpPr>
            <p:cNvPr id="356" name="Freeform 356"/>
            <p:cNvSpPr/>
            <p:nvPr/>
          </p:nvSpPr>
          <p:spPr>
            <a:xfrm>
              <a:off x="0" y="0"/>
              <a:ext cx="812800" cy="406400"/>
            </a:xfrm>
            <a:custGeom>
              <a:avLst/>
              <a:gdLst/>
              <a:ahLst/>
              <a:cxnLst/>
              <a:rect l="l" t="t" r="r" b="b"/>
              <a:pathLst>
                <a:path w="812800" h="406400">
                  <a:moveTo>
                    <a:pt x="406400" y="0"/>
                  </a:moveTo>
                  <a:lnTo>
                    <a:pt x="812800" y="203200"/>
                  </a:lnTo>
                  <a:lnTo>
                    <a:pt x="406400" y="406400"/>
                  </a:lnTo>
                  <a:lnTo>
                    <a:pt x="0" y="203200"/>
                  </a:lnTo>
                  <a:lnTo>
                    <a:pt x="406400" y="0"/>
                  </a:lnTo>
                  <a:close/>
                </a:path>
              </a:pathLst>
            </a:custGeom>
            <a:solidFill>
              <a:srgbClr val="6F002F"/>
            </a:solidFill>
          </p:spPr>
          <p:txBody>
            <a:bodyPr/>
            <a:lstStyle/>
            <a:p>
              <a:endParaRPr lang="zh-TW" altLang="en-US"/>
            </a:p>
          </p:txBody>
        </p:sp>
        <p:sp>
          <p:nvSpPr>
            <p:cNvPr id="357" name="TextBox 357"/>
            <p:cNvSpPr txBox="1"/>
            <p:nvPr/>
          </p:nvSpPr>
          <p:spPr>
            <a:xfrm>
              <a:off x="139700" y="50800"/>
              <a:ext cx="533400" cy="285750"/>
            </a:xfrm>
            <a:prstGeom prst="rect">
              <a:avLst/>
            </a:prstGeom>
          </p:spPr>
          <p:txBody>
            <a:bodyPr lIns="50800" tIns="50800" rIns="50800" bIns="50800" rtlCol="0" anchor="ctr"/>
            <a:lstStyle/>
            <a:p>
              <a:pPr algn="ctr">
                <a:lnSpc>
                  <a:spcPts val="1399"/>
                </a:lnSpc>
              </a:pPr>
              <a:r>
                <a:rPr lang="en-US" sz="999" spc="-6">
                  <a:solidFill>
                    <a:srgbClr val="F1EAD1"/>
                  </a:solidFill>
                  <a:latin typeface="Arial Unicode"/>
                  <a:ea typeface="Arial Unicode"/>
                  <a:cs typeface="Arial Unicode"/>
                  <a:sym typeface="Arial Unicode"/>
                </a:rPr>
                <a:t>Made By</a:t>
              </a:r>
            </a:p>
          </p:txBody>
        </p:sp>
      </p:grpSp>
      <p:sp>
        <p:nvSpPr>
          <p:cNvPr id="358" name="AutoShape 358"/>
          <p:cNvSpPr/>
          <p:nvPr/>
        </p:nvSpPr>
        <p:spPr>
          <a:xfrm>
            <a:off x="6223394" y="5966035"/>
            <a:ext cx="0" cy="322233"/>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359" name="AutoShape 359"/>
          <p:cNvSpPr/>
          <p:nvPr/>
        </p:nvSpPr>
        <p:spPr>
          <a:xfrm flipV="1">
            <a:off x="6223394" y="1557271"/>
            <a:ext cx="1206597" cy="3677256"/>
          </a:xfrm>
          <a:prstGeom prst="line">
            <a:avLst/>
          </a:prstGeom>
          <a:ln w="19050" cap="flat">
            <a:solidFill>
              <a:srgbClr val="004EAD"/>
            </a:solidFill>
            <a:prstDash val="solid"/>
            <a:headEnd type="none" w="sm" len="sm"/>
            <a:tailEnd type="none" w="sm" len="sm"/>
          </a:ln>
        </p:spPr>
        <p:txBody>
          <a:bodyPr/>
          <a:lstStyle/>
          <a:p>
            <a:endParaRPr lang="zh-TW" altLang="en-US"/>
          </a:p>
        </p:txBody>
      </p:sp>
      <p:sp>
        <p:nvSpPr>
          <p:cNvPr id="360" name="TextBox 360"/>
          <p:cNvSpPr txBox="1"/>
          <p:nvPr/>
        </p:nvSpPr>
        <p:spPr>
          <a:xfrm>
            <a:off x="6617536" y="2960042"/>
            <a:ext cx="151954"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1</a:t>
            </a:r>
          </a:p>
        </p:txBody>
      </p:sp>
      <p:sp>
        <p:nvSpPr>
          <p:cNvPr id="361" name="TextBox 361"/>
          <p:cNvSpPr txBox="1"/>
          <p:nvPr/>
        </p:nvSpPr>
        <p:spPr>
          <a:xfrm>
            <a:off x="5857898" y="5859171"/>
            <a:ext cx="197941" cy="373268"/>
          </a:xfrm>
          <a:prstGeom prst="rect">
            <a:avLst/>
          </a:prstGeom>
        </p:spPr>
        <p:txBody>
          <a:bodyPr lIns="0" tIns="0" rIns="0" bIns="0" rtlCol="0" anchor="t">
            <a:spAutoFit/>
          </a:bodyPr>
          <a:lstStyle/>
          <a:p>
            <a:pPr algn="ctr">
              <a:lnSpc>
                <a:spcPts val="3051"/>
              </a:lnSpc>
              <a:spcBef>
                <a:spcPct val="0"/>
              </a:spcBef>
            </a:pPr>
            <a:r>
              <a:rPr lang="en-US" sz="2179" spc="-15">
                <a:solidFill>
                  <a:srgbClr val="000000"/>
                </a:solidFill>
                <a:latin typeface="Arial Unicode"/>
                <a:ea typeface="Arial Unicode"/>
                <a:cs typeface="Arial Unicode"/>
                <a:sym typeface="Arial Unicode"/>
              </a:rPr>
              <a:t>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097D4C"/>
            </a:solidFill>
          </p:spPr>
          <p:txBody>
            <a:bodyPr/>
            <a:lstStyle/>
            <a:p>
              <a:endParaRPr lang="zh-TW" altLang="en-US"/>
            </a:p>
          </p:txBody>
        </p:sp>
        <p:sp>
          <p:nvSpPr>
            <p:cNvPr id="4" name="TextBox 4"/>
            <p:cNvSpPr txBox="1"/>
            <p:nvPr/>
          </p:nvSpPr>
          <p:spPr>
            <a:xfrm>
              <a:off x="0" y="-28575"/>
              <a:ext cx="4816598" cy="299508"/>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42" y="375067"/>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zh-TW" altLang="en-US"/>
            </a:p>
          </p:txBody>
        </p:sp>
        <p:sp>
          <p:nvSpPr>
            <p:cNvPr id="7" name="TextBox 7"/>
            <p:cNvSpPr txBox="1"/>
            <p:nvPr/>
          </p:nvSpPr>
          <p:spPr>
            <a:xfrm>
              <a:off x="0" y="-38100"/>
              <a:ext cx="4606450" cy="228170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277407" y="965208"/>
            <a:ext cx="2804419" cy="3458364"/>
          </a:xfrm>
          <a:custGeom>
            <a:avLst/>
            <a:gdLst/>
            <a:ahLst/>
            <a:cxnLst/>
            <a:rect l="l" t="t" r="r" b="b"/>
            <a:pathLst>
              <a:path w="2804419" h="3458364">
                <a:moveTo>
                  <a:pt x="0" y="0"/>
                </a:moveTo>
                <a:lnTo>
                  <a:pt x="2804419" y="0"/>
                </a:lnTo>
                <a:lnTo>
                  <a:pt x="2804419" y="3458364"/>
                </a:lnTo>
                <a:lnTo>
                  <a:pt x="0" y="3458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9" name="Group 9"/>
          <p:cNvGrpSpPr/>
          <p:nvPr/>
        </p:nvGrpSpPr>
        <p:grpSpPr>
          <a:xfrm>
            <a:off x="14312973" y="4423572"/>
            <a:ext cx="2445829" cy="210842"/>
            <a:chOff x="0" y="0"/>
            <a:chExt cx="351599" cy="30310"/>
          </a:xfrm>
        </p:grpSpPr>
        <p:sp>
          <p:nvSpPr>
            <p:cNvPr id="10" name="Freeform 10"/>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1" name="TextBox 11"/>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2" name="Group 12"/>
          <p:cNvGrpSpPr/>
          <p:nvPr/>
        </p:nvGrpSpPr>
        <p:grpSpPr>
          <a:xfrm>
            <a:off x="2401231" y="8165498"/>
            <a:ext cx="2445829" cy="210842"/>
            <a:chOff x="0" y="0"/>
            <a:chExt cx="351599" cy="30310"/>
          </a:xfrm>
        </p:grpSpPr>
        <p:sp>
          <p:nvSpPr>
            <p:cNvPr id="13" name="Freeform 13"/>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zh-TW" altLang="en-US"/>
            </a:p>
          </p:txBody>
        </p:sp>
        <p:sp>
          <p:nvSpPr>
            <p:cNvPr id="14" name="TextBox 14"/>
            <p:cNvSpPr txBox="1"/>
            <p:nvPr/>
          </p:nvSpPr>
          <p:spPr>
            <a:xfrm>
              <a:off x="32962" y="-25733"/>
              <a:ext cx="285674" cy="53201"/>
            </a:xfrm>
            <a:prstGeom prst="rect">
              <a:avLst/>
            </a:prstGeom>
          </p:spPr>
          <p:txBody>
            <a:bodyPr lIns="50800" tIns="50800" rIns="50800" bIns="50800" rtlCol="0" anchor="ctr"/>
            <a:lstStyle/>
            <a:p>
              <a:pPr algn="ctr">
                <a:lnSpc>
                  <a:spcPts val="3120"/>
                </a:lnSpc>
              </a:pPr>
              <a:endParaRPr/>
            </a:p>
          </p:txBody>
        </p:sp>
      </p:grpSp>
      <p:grpSp>
        <p:nvGrpSpPr>
          <p:cNvPr id="15" name="Group 15"/>
          <p:cNvGrpSpPr/>
          <p:nvPr/>
        </p:nvGrpSpPr>
        <p:grpSpPr>
          <a:xfrm>
            <a:off x="4577064" y="3336953"/>
            <a:ext cx="9133851" cy="2594922"/>
            <a:chOff x="0" y="0"/>
            <a:chExt cx="12178468" cy="3459897"/>
          </a:xfrm>
        </p:grpSpPr>
        <p:sp>
          <p:nvSpPr>
            <p:cNvPr id="16" name="TextBox 16"/>
            <p:cNvSpPr txBox="1"/>
            <p:nvPr/>
          </p:nvSpPr>
          <p:spPr>
            <a:xfrm>
              <a:off x="0" y="323850"/>
              <a:ext cx="12178468" cy="3136047"/>
            </a:xfrm>
            <a:prstGeom prst="rect">
              <a:avLst/>
            </a:prstGeom>
          </p:spPr>
          <p:txBody>
            <a:bodyPr lIns="0" tIns="0" rIns="0" bIns="0" rtlCol="0" anchor="t">
              <a:spAutoFit/>
            </a:bodyPr>
            <a:lstStyle/>
            <a:p>
              <a:pPr algn="ctr">
                <a:lnSpc>
                  <a:spcPts val="17037"/>
                </a:lnSpc>
              </a:pPr>
              <a:r>
                <a:rPr lang="en-US" sz="17037" spc="-937">
                  <a:solidFill>
                    <a:srgbClr val="097D4C"/>
                  </a:solidFill>
                  <a:latin typeface="可画悦酷黑体-繁"/>
                  <a:ea typeface="可画悦酷黑体-繁"/>
                  <a:cs typeface="可画悦酷黑体-繁"/>
                  <a:sym typeface="可画悦酷黑体-繁"/>
                </a:rPr>
                <a:t>Schema</a:t>
              </a:r>
            </a:p>
          </p:txBody>
        </p:sp>
        <p:sp>
          <p:nvSpPr>
            <p:cNvPr id="17" name="Freeform 17"/>
            <p:cNvSpPr/>
            <p:nvPr/>
          </p:nvSpPr>
          <p:spPr>
            <a:xfrm flipH="1">
              <a:off x="10965788" y="68894"/>
              <a:ext cx="596874" cy="595382"/>
            </a:xfrm>
            <a:custGeom>
              <a:avLst/>
              <a:gdLst/>
              <a:ahLst/>
              <a:cxnLst/>
              <a:rect l="l" t="t" r="r" b="b"/>
              <a:pathLst>
                <a:path w="596874" h="595382">
                  <a:moveTo>
                    <a:pt x="596874" y="0"/>
                  </a:moveTo>
                  <a:lnTo>
                    <a:pt x="0" y="0"/>
                  </a:lnTo>
                  <a:lnTo>
                    <a:pt x="0" y="595382"/>
                  </a:lnTo>
                  <a:lnTo>
                    <a:pt x="596874" y="595382"/>
                  </a:lnTo>
                  <a:lnTo>
                    <a:pt x="5968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8" name="Freeform 18"/>
          <p:cNvSpPr/>
          <p:nvPr/>
        </p:nvSpPr>
        <p:spPr>
          <a:xfrm rot="498356" flipH="1">
            <a:off x="1288392" y="5010098"/>
            <a:ext cx="3326318" cy="3458364"/>
          </a:xfrm>
          <a:custGeom>
            <a:avLst/>
            <a:gdLst/>
            <a:ahLst/>
            <a:cxnLst/>
            <a:rect l="l" t="t" r="r" b="b"/>
            <a:pathLst>
              <a:path w="3326318" h="3458364">
                <a:moveTo>
                  <a:pt x="3326318" y="0"/>
                </a:moveTo>
                <a:lnTo>
                  <a:pt x="0" y="0"/>
                </a:lnTo>
                <a:lnTo>
                  <a:pt x="0" y="3458364"/>
                </a:lnTo>
                <a:lnTo>
                  <a:pt x="3326318" y="3458364"/>
                </a:lnTo>
                <a:lnTo>
                  <a:pt x="33263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9" name="Freeform 19"/>
          <p:cNvSpPr/>
          <p:nvPr/>
        </p:nvSpPr>
        <p:spPr>
          <a:xfrm rot="-529817">
            <a:off x="15884844" y="6418302"/>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rot="-529817">
            <a:off x="15723402" y="6362786"/>
            <a:ext cx="1480417" cy="1348525"/>
          </a:xfrm>
          <a:custGeom>
            <a:avLst/>
            <a:gdLst/>
            <a:ahLst/>
            <a:cxnLst/>
            <a:rect l="l" t="t" r="r" b="b"/>
            <a:pathLst>
              <a:path w="1480417" h="1348525">
                <a:moveTo>
                  <a:pt x="0" y="0"/>
                </a:moveTo>
                <a:lnTo>
                  <a:pt x="1480417" y="0"/>
                </a:lnTo>
                <a:lnTo>
                  <a:pt x="1480417" y="1348525"/>
                </a:lnTo>
                <a:lnTo>
                  <a:pt x="0" y="1348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1" name="Freeform 21"/>
          <p:cNvSpPr/>
          <p:nvPr/>
        </p:nvSpPr>
        <p:spPr>
          <a:xfrm rot="628081">
            <a:off x="996472" y="1533574"/>
            <a:ext cx="1649099" cy="1514173"/>
          </a:xfrm>
          <a:custGeom>
            <a:avLst/>
            <a:gdLst/>
            <a:ahLst/>
            <a:cxnLst/>
            <a:rect l="l" t="t" r="r" b="b"/>
            <a:pathLst>
              <a:path w="1649099" h="1514173">
                <a:moveTo>
                  <a:pt x="0" y="0"/>
                </a:moveTo>
                <a:lnTo>
                  <a:pt x="1649099" y="0"/>
                </a:lnTo>
                <a:lnTo>
                  <a:pt x="1649099" y="1514173"/>
                </a:lnTo>
                <a:lnTo>
                  <a:pt x="0" y="15141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2" name="Freeform 22"/>
          <p:cNvSpPr/>
          <p:nvPr/>
        </p:nvSpPr>
        <p:spPr>
          <a:xfrm rot="628081">
            <a:off x="1152529" y="1464130"/>
            <a:ext cx="1649099" cy="1514173"/>
          </a:xfrm>
          <a:custGeom>
            <a:avLst/>
            <a:gdLst/>
            <a:ahLst/>
            <a:cxnLst/>
            <a:rect l="l" t="t" r="r" b="b"/>
            <a:pathLst>
              <a:path w="1649099" h="1514173">
                <a:moveTo>
                  <a:pt x="0" y="0"/>
                </a:moveTo>
                <a:lnTo>
                  <a:pt x="1649100" y="0"/>
                </a:lnTo>
                <a:lnTo>
                  <a:pt x="1649100" y="1514173"/>
                </a:lnTo>
                <a:lnTo>
                  <a:pt x="0" y="1514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3" name="Freeform 23"/>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4" name="Freeform 24"/>
          <p:cNvSpPr/>
          <p:nvPr/>
        </p:nvSpPr>
        <p:spPr>
          <a:xfrm rot="-259980">
            <a:off x="3650680" y="2729479"/>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5" name="Freeform 25"/>
          <p:cNvSpPr/>
          <p:nvPr/>
        </p:nvSpPr>
        <p:spPr>
          <a:xfrm rot="-578737">
            <a:off x="17028686" y="3083182"/>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6" name="Freeform 26"/>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7" name="Freeform 27"/>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9" name="Freeform 29"/>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618232" y="1477066"/>
            <a:ext cx="8525768" cy="8106813"/>
            <a:chOff x="0" y="0"/>
            <a:chExt cx="2370051" cy="2253588"/>
          </a:xfrm>
        </p:grpSpPr>
        <p:sp>
          <p:nvSpPr>
            <p:cNvPr id="3" name="Freeform 3"/>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04EAD"/>
            </a:solidFill>
            <a:ln cap="rnd">
              <a:noFill/>
              <a:prstDash val="dash"/>
              <a:round/>
            </a:ln>
          </p:spPr>
          <p:txBody>
            <a:bodyPr/>
            <a:lstStyle/>
            <a:p>
              <a:endParaRPr lang="zh-TW" altLang="en-US"/>
            </a:p>
          </p:txBody>
        </p:sp>
        <p:sp>
          <p:nvSpPr>
            <p:cNvPr id="4" name="TextBox 4"/>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pSp>
        <p:nvGrpSpPr>
          <p:cNvPr id="5" name="Group 5"/>
          <p:cNvGrpSpPr/>
          <p:nvPr/>
        </p:nvGrpSpPr>
        <p:grpSpPr>
          <a:xfrm>
            <a:off x="9144000" y="1477066"/>
            <a:ext cx="8525768" cy="8106813"/>
            <a:chOff x="0" y="0"/>
            <a:chExt cx="2370051" cy="2253588"/>
          </a:xfrm>
        </p:grpSpPr>
        <p:sp>
          <p:nvSpPr>
            <p:cNvPr id="6" name="Freeform 6"/>
            <p:cNvSpPr/>
            <p:nvPr/>
          </p:nvSpPr>
          <p:spPr>
            <a:xfrm>
              <a:off x="0" y="0"/>
              <a:ext cx="2370051" cy="2253588"/>
            </a:xfrm>
            <a:custGeom>
              <a:avLst/>
              <a:gdLst/>
              <a:ahLst/>
              <a:cxnLst/>
              <a:rect l="l" t="t" r="r" b="b"/>
              <a:pathLst>
                <a:path w="2370051" h="2253588">
                  <a:moveTo>
                    <a:pt x="45403" y="0"/>
                  </a:moveTo>
                  <a:lnTo>
                    <a:pt x="2324648" y="0"/>
                  </a:lnTo>
                  <a:cubicBezTo>
                    <a:pt x="2336690" y="0"/>
                    <a:pt x="2348238" y="4784"/>
                    <a:pt x="2356753" y="13298"/>
                  </a:cubicBezTo>
                  <a:cubicBezTo>
                    <a:pt x="2365268" y="21813"/>
                    <a:pt x="2370051" y="33361"/>
                    <a:pt x="2370051" y="45403"/>
                  </a:cubicBezTo>
                  <a:lnTo>
                    <a:pt x="2370051" y="2208185"/>
                  </a:lnTo>
                  <a:cubicBezTo>
                    <a:pt x="2370051" y="2233260"/>
                    <a:pt x="2349724" y="2253588"/>
                    <a:pt x="2324648" y="2253588"/>
                  </a:cubicBezTo>
                  <a:lnTo>
                    <a:pt x="45403" y="2253588"/>
                  </a:lnTo>
                  <a:cubicBezTo>
                    <a:pt x="33361" y="2253588"/>
                    <a:pt x="21813" y="2248804"/>
                    <a:pt x="13298" y="2240289"/>
                  </a:cubicBezTo>
                  <a:cubicBezTo>
                    <a:pt x="4784" y="2231775"/>
                    <a:pt x="0" y="2220226"/>
                    <a:pt x="0" y="2208185"/>
                  </a:cubicBezTo>
                  <a:lnTo>
                    <a:pt x="0" y="45403"/>
                  </a:lnTo>
                  <a:cubicBezTo>
                    <a:pt x="0" y="33361"/>
                    <a:pt x="4784" y="21813"/>
                    <a:pt x="13298" y="13298"/>
                  </a:cubicBezTo>
                  <a:cubicBezTo>
                    <a:pt x="21813" y="4784"/>
                    <a:pt x="33361" y="0"/>
                    <a:pt x="45403" y="0"/>
                  </a:cubicBezTo>
                  <a:close/>
                </a:path>
              </a:pathLst>
            </a:custGeom>
            <a:solidFill>
              <a:srgbClr val="097D4C"/>
            </a:solidFill>
            <a:ln cap="rnd">
              <a:noFill/>
              <a:prstDash val="dash"/>
              <a:round/>
            </a:ln>
          </p:spPr>
          <p:txBody>
            <a:bodyPr/>
            <a:lstStyle/>
            <a:p>
              <a:endParaRPr lang="zh-TW" altLang="en-US"/>
            </a:p>
          </p:txBody>
        </p:sp>
        <p:sp>
          <p:nvSpPr>
            <p:cNvPr id="7" name="TextBox 7"/>
            <p:cNvSpPr txBox="1"/>
            <p:nvPr/>
          </p:nvSpPr>
          <p:spPr>
            <a:xfrm>
              <a:off x="0" y="-47625"/>
              <a:ext cx="2370051" cy="2301213"/>
            </a:xfrm>
            <a:prstGeom prst="rect">
              <a:avLst/>
            </a:prstGeom>
          </p:spPr>
          <p:txBody>
            <a:bodyPr lIns="50800" tIns="50800" rIns="50800" bIns="50800" rtlCol="0" anchor="ctr"/>
            <a:lstStyle/>
            <a:p>
              <a:pPr algn="ctr">
                <a:lnSpc>
                  <a:spcPts val="3051"/>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956752963"/>
              </p:ext>
            </p:extLst>
          </p:nvPr>
        </p:nvGraphicFramePr>
        <p:xfrm>
          <a:off x="9144000" y="1477066"/>
          <a:ext cx="8525768" cy="8106813"/>
        </p:xfrm>
        <a:graphic>
          <a:graphicData uri="http://schemas.openxmlformats.org/drawingml/2006/table">
            <a:tbl>
              <a:tblPr/>
              <a:tblGrid>
                <a:gridCol w="1803789">
                  <a:extLst>
                    <a:ext uri="{9D8B030D-6E8A-4147-A177-3AD203B41FA5}">
                      <a16:colId xmlns:a16="http://schemas.microsoft.com/office/drawing/2014/main" val="20000"/>
                    </a:ext>
                  </a:extLst>
                </a:gridCol>
                <a:gridCol w="2297133">
                  <a:extLst>
                    <a:ext uri="{9D8B030D-6E8A-4147-A177-3AD203B41FA5}">
                      <a16:colId xmlns:a16="http://schemas.microsoft.com/office/drawing/2014/main" val="20001"/>
                    </a:ext>
                  </a:extLst>
                </a:gridCol>
                <a:gridCol w="1438731">
                  <a:extLst>
                    <a:ext uri="{9D8B030D-6E8A-4147-A177-3AD203B41FA5}">
                      <a16:colId xmlns:a16="http://schemas.microsoft.com/office/drawing/2014/main" val="20002"/>
                    </a:ext>
                  </a:extLst>
                </a:gridCol>
                <a:gridCol w="2986115">
                  <a:extLst>
                    <a:ext uri="{9D8B030D-6E8A-4147-A177-3AD203B41FA5}">
                      <a16:colId xmlns:a16="http://schemas.microsoft.com/office/drawing/2014/main" val="20003"/>
                    </a:ext>
                  </a:extLst>
                </a:gridCol>
              </a:tblGrid>
              <a:tr h="1023987">
                <a:tc>
                  <a:txBody>
                    <a:bodyPr/>
                    <a:lstStyle/>
                    <a:p>
                      <a:pPr algn="ctr">
                        <a:lnSpc>
                          <a:spcPts val="3779"/>
                        </a:lnSpc>
                        <a:defRPr/>
                      </a:pPr>
                      <a:r>
                        <a:rPr lang="en-US" sz="2700" b="1" dirty="0" err="1">
                          <a:solidFill>
                            <a:srgbClr val="000000"/>
                          </a:solidFill>
                          <a:latin typeface="Open Sauce Bold"/>
                          <a:ea typeface="Open Sauce Bold"/>
                          <a:cs typeface="Open Sauce Bold"/>
                          <a:sym typeface="Open Sauce Bold"/>
                        </a:rPr>
                        <a:t>欄位名稱</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資料型態</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l">
                        <a:lnSpc>
                          <a:spcPts val="2240"/>
                        </a:lnSpc>
                        <a:defRPr/>
                      </a:pPr>
                      <a:r>
                        <a:rPr lang="en-US" sz="1600" b="1">
                          <a:solidFill>
                            <a:srgbClr val="000000"/>
                          </a:solidFill>
                          <a:latin typeface="Arimo Bold"/>
                          <a:ea typeface="Arimo Bold"/>
                          <a:cs typeface="Arimo Bold"/>
                          <a:sym typeface="Arimo Bold"/>
                        </a:rPr>
                        <a:t>是否為null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779"/>
                        </a:lnSpc>
                        <a:defRPr/>
                      </a:pPr>
                      <a:r>
                        <a:rPr lang="en-US" sz="2700" b="1">
                          <a:solidFill>
                            <a:srgbClr val="000000"/>
                          </a:solidFill>
                          <a:latin typeface="Open Sauce Bold"/>
                          <a:ea typeface="Open Sauce Bold"/>
                          <a:cs typeface="Open Sauce Bold"/>
                          <a:sym typeface="Open Sauce Bold"/>
                        </a:rPr>
                        <a:t>完整性限制</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703456">
                <a:tc>
                  <a:txBody>
                    <a:bodyPr/>
                    <a:lstStyle/>
                    <a:p>
                      <a:pPr algn="ctr">
                        <a:lnSpc>
                          <a:spcPts val="2520"/>
                        </a:lnSpc>
                        <a:defRPr/>
                      </a:pPr>
                      <a:r>
                        <a:rPr lang="en-US" sz="1800" b="1">
                          <a:solidFill>
                            <a:srgbClr val="FF3131"/>
                          </a:solidFill>
                          <a:latin typeface="Open Sauce Bold"/>
                          <a:ea typeface="Open Sauce Bold"/>
                          <a:cs typeface="Open Sauce Bold"/>
                          <a:sym typeface="Open Sauce Bold"/>
                        </a:rPr>
                        <a:t>user_id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INT UNSIGNED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範圍為 '1' 到'4,294,967,295'，每次創建新資料時自動 +1 遞增</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10117">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Open Sauce"/>
                          <a:ea typeface="Open Sauce"/>
                          <a:cs typeface="Open Sauce"/>
                          <a:sym typeface="Open Sauce"/>
                        </a:rPr>
                        <a:t>最多 100 字元，超過長度將無法儲存</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799348">
                <a:tc>
                  <a:txBody>
                    <a:bodyPr/>
                    <a:lstStyle/>
                    <a:p>
                      <a:pPr algn="ctr">
                        <a:lnSpc>
                          <a:spcPts val="2520"/>
                        </a:lnSpc>
                        <a:defRPr/>
                      </a:pPr>
                      <a:r>
                        <a:rPr lang="en-US" sz="1800" b="1">
                          <a:solidFill>
                            <a:srgbClr val="FFFFFF"/>
                          </a:solidFill>
                          <a:latin typeface="Open Sauce Bold"/>
                          <a:ea typeface="Open Sauce Bold"/>
                          <a:cs typeface="Open Sauce Bold"/>
                          <a:sym typeface="Open Sauce Bold"/>
                        </a:rPr>
                        <a:t>email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dirty="0">
                          <a:solidFill>
                            <a:srgbClr val="FFFFFF"/>
                          </a:solidFill>
                          <a:latin typeface="Arimo Bold"/>
                          <a:ea typeface="Arimo Bold"/>
                          <a:cs typeface="Arimo Bold"/>
                          <a:sym typeface="Arimo Bold"/>
                        </a:rPr>
                        <a:t>VARCHAR(100)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Noto Sans T Chinese"/>
                          <a:ea typeface="Noto Sans T Chinese"/>
                          <a:cs typeface="Noto Sans T Chinese"/>
                          <a:sym typeface="Noto Sans T Chinese"/>
                        </a:rPr>
                        <a:t>最多 100 字元，需為唯一值，必須有@，超過長度將無法儲存</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469905">
                <a:tc>
                  <a:txBody>
                    <a:bodyPr/>
                    <a:lstStyle/>
                    <a:p>
                      <a:pPr algn="ctr">
                        <a:lnSpc>
                          <a:spcPts val="2520"/>
                        </a:lnSpc>
                        <a:defRPr/>
                      </a:pPr>
                      <a:r>
                        <a:rPr lang="en-US" sz="1800" b="1">
                          <a:solidFill>
                            <a:srgbClr val="FFFFFF"/>
                          </a:solidFill>
                          <a:latin typeface="Arimo Bold"/>
                          <a:ea typeface="Arimo Bold"/>
                          <a:cs typeface="Arimo Bold"/>
                          <a:sym typeface="Arimo Bold"/>
                        </a:rPr>
                        <a:t>phone_</a:t>
                      </a:r>
                      <a:endParaRPr lang="en-US" sz="1100"/>
                    </a:p>
                    <a:p>
                      <a:pPr algn="ctr">
                        <a:lnSpc>
                          <a:spcPts val="2520"/>
                        </a:lnSpc>
                      </a:pPr>
                      <a:r>
                        <a:rPr lang="en-US" sz="1800" b="1">
                          <a:solidFill>
                            <a:srgbClr val="FFFFFF"/>
                          </a:solidFill>
                          <a:latin typeface="Arimo Bold"/>
                          <a:ea typeface="Arimo Bold"/>
                          <a:cs typeface="Arimo Bold"/>
                          <a:sym typeface="Arimo Bold"/>
                        </a:rPr>
                        <a:t>number</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altLang="zh-TW" sz="1800" b="1" dirty="0">
                          <a:solidFill>
                            <a:srgbClr val="FFFFFF"/>
                          </a:solidFill>
                          <a:latin typeface="Arimo Bold"/>
                          <a:ea typeface="Arimo Bold"/>
                          <a:cs typeface="Arimo Bold"/>
                          <a:sym typeface="Arimo Bold"/>
                        </a:rPr>
                        <a:t>VARCHAR</a:t>
                      </a:r>
                      <a:r>
                        <a:rPr lang="en-US" sz="1800" b="1" dirty="0">
                          <a:solidFill>
                            <a:srgbClr val="FFFFFF"/>
                          </a:solidFill>
                          <a:latin typeface="Arimo Bold"/>
                          <a:ea typeface="Arimo Bold"/>
                          <a:cs typeface="Arimo Bold"/>
                          <a:sym typeface="Arimo Bold"/>
                        </a:rPr>
                        <a:t>(10)</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b="1">
                          <a:solidFill>
                            <a:srgbClr val="FFFFFF"/>
                          </a:solidFill>
                          <a:latin typeface="Arimo Bold"/>
                          <a:ea typeface="Arimo Bold"/>
                          <a:cs typeface="Arimo Bold"/>
                          <a:sym typeface="Arimo Bold"/>
                        </a:rPr>
                        <a:t>NOT NULL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dirty="0">
                          <a:solidFill>
                            <a:srgbClr val="FFFFFF"/>
                          </a:solidFill>
                          <a:latin typeface="Noto Sans T Chinese"/>
                          <a:ea typeface="Noto Sans T Chinese"/>
                          <a:cs typeface="Noto Sans T Chinese"/>
                          <a:sym typeface="Noto Sans T Chinese"/>
                        </a:rPr>
                        <a:t>共10字元，前兩位數字 必須是'09'後八位數字可 以是從'00000000'到 '99999999'的任意組合 ，如'0912345678'</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618232" y="114426"/>
            <a:ext cx="3792515" cy="120332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97D4C"/>
                </a:solidFill>
                <a:latin typeface="可画标题黑-繁"/>
                <a:ea typeface="可画标题黑-繁"/>
                <a:cs typeface="可画标题黑-繁"/>
                <a:sym typeface="可画标题黑-繁"/>
              </a:rPr>
              <a:t>Schema</a:t>
            </a:r>
          </a:p>
        </p:txBody>
      </p:sp>
      <p:sp>
        <p:nvSpPr>
          <p:cNvPr id="10" name="TextBox 10"/>
          <p:cNvSpPr txBox="1"/>
          <p:nvPr/>
        </p:nvSpPr>
        <p:spPr>
          <a:xfrm>
            <a:off x="845297" y="2692956"/>
            <a:ext cx="8071638" cy="6617581"/>
          </a:xfrm>
          <a:prstGeom prst="rect">
            <a:avLst/>
          </a:prstGeom>
        </p:spPr>
        <p:txBody>
          <a:bodyPr lIns="0" tIns="0" rIns="0" bIns="0" rtlCol="0" anchor="t">
            <a:spAutoFit/>
          </a:bodyPr>
          <a:lstStyle/>
          <a:p>
            <a:pPr algn="l">
              <a:lnSpc>
                <a:spcPts val="3749"/>
              </a:lnSpc>
            </a:pPr>
            <a:r>
              <a:rPr lang="en-US" sz="2999" spc="-20" dirty="0">
                <a:solidFill>
                  <a:srgbClr val="F1EAD1"/>
                </a:solidFill>
                <a:latin typeface="Arial Unicode"/>
                <a:ea typeface="Arial Unicode"/>
                <a:cs typeface="Arial Unicode"/>
                <a:sym typeface="Arial Unicode"/>
              </a:rPr>
              <a:t>CREATE TABLE Users (</a:t>
            </a:r>
          </a:p>
          <a:p>
            <a:pPr algn="l">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user_id</a:t>
            </a:r>
            <a:r>
              <a:rPr lang="en-US" sz="2999" u="none" strike="noStrike" spc="-20" dirty="0">
                <a:solidFill>
                  <a:srgbClr val="F1EAD1"/>
                </a:solidFill>
                <a:latin typeface="Arial Unicode"/>
                <a:ea typeface="Arial Unicode"/>
                <a:cs typeface="Arial Unicode"/>
                <a:sym typeface="Arial Unicode"/>
              </a:rPr>
              <a:t> INT UNSIGNED NOT NULL AUTO_INCREMENT,</a:t>
            </a:r>
          </a:p>
          <a:p>
            <a:pPr algn="l">
              <a:lnSpc>
                <a:spcPts val="3749"/>
              </a:lnSpc>
            </a:pPr>
            <a:r>
              <a:rPr lang="en-US" sz="2999" u="none" strike="noStrike" spc="-20" dirty="0">
                <a:solidFill>
                  <a:srgbClr val="F1EAD1"/>
                </a:solidFill>
                <a:latin typeface="Arial Unicode"/>
                <a:ea typeface="Arial Unicode"/>
                <a:cs typeface="Arial Unicode"/>
                <a:sym typeface="Arial Unicode"/>
              </a:rPr>
              <a:t> name VARCHAR(100) NOT NULL,</a:t>
            </a:r>
          </a:p>
          <a:p>
            <a:pPr algn="l">
              <a:lnSpc>
                <a:spcPts val="3749"/>
              </a:lnSpc>
            </a:pPr>
            <a:r>
              <a:rPr lang="en-US" sz="2999" u="none" strike="noStrike" spc="-20" dirty="0">
                <a:solidFill>
                  <a:srgbClr val="F1EAD1"/>
                </a:solidFill>
                <a:latin typeface="Arial Unicode"/>
                <a:ea typeface="Arial Unicode"/>
                <a:cs typeface="Arial Unicode"/>
                <a:sym typeface="Arial Unicode"/>
              </a:rPr>
              <a:t> email VARCHAR(100) UNIQUE,</a:t>
            </a:r>
          </a:p>
          <a:p>
            <a:pPr>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phone_number</a:t>
            </a:r>
            <a:r>
              <a:rPr lang="en-US" sz="2999" u="none" strike="noStrike" spc="-20" dirty="0">
                <a:solidFill>
                  <a:srgbClr val="F1EAD1"/>
                </a:solidFill>
                <a:latin typeface="Arial Unicode"/>
                <a:ea typeface="Arial Unicode"/>
                <a:cs typeface="Arial Unicode"/>
                <a:sym typeface="Arial Unicode"/>
              </a:rPr>
              <a:t> </a:t>
            </a:r>
            <a:r>
              <a:rPr lang="en-US" altLang="zh-TW" sz="2999" spc="-20" dirty="0">
                <a:solidFill>
                  <a:srgbClr val="F1EAD1"/>
                </a:solidFill>
                <a:latin typeface="Arial Unicode"/>
                <a:ea typeface="Arial Unicode"/>
                <a:cs typeface="Arial Unicode"/>
                <a:sym typeface="Arial Unicode"/>
              </a:rPr>
              <a:t>VARCHAR</a:t>
            </a:r>
            <a:r>
              <a:rPr lang="en-US" sz="2999" u="none" strike="noStrike" spc="-20" dirty="0">
                <a:solidFill>
                  <a:srgbClr val="F1EAD1"/>
                </a:solidFill>
                <a:latin typeface="Arial Unicode"/>
                <a:ea typeface="Arial Unicode"/>
                <a:cs typeface="Arial Unicode"/>
                <a:sym typeface="Arial Unicode"/>
              </a:rPr>
              <a:t>(10) NOT NULL </a:t>
            </a:r>
          </a:p>
          <a:p>
            <a:pPr algn="l">
              <a:lnSpc>
                <a:spcPts val="3749"/>
              </a:lnSpc>
            </a:pPr>
            <a:r>
              <a:rPr lang="en-US" sz="2999" u="none" strike="noStrike" spc="-20" dirty="0">
                <a:solidFill>
                  <a:srgbClr val="F1EAD1"/>
                </a:solidFill>
                <a:latin typeface="Arial Unicode"/>
                <a:ea typeface="Arial Unicode"/>
                <a:cs typeface="Arial Unicode"/>
                <a:sym typeface="Arial Unicode"/>
              </a:rPr>
              <a:t>CHECK (</a:t>
            </a:r>
            <a:r>
              <a:rPr lang="en-US" sz="2999" u="none" strike="noStrike" spc="-20" dirty="0" err="1">
                <a:solidFill>
                  <a:srgbClr val="F1EAD1"/>
                </a:solidFill>
                <a:latin typeface="Arial Unicode"/>
                <a:ea typeface="Arial Unicode"/>
                <a:cs typeface="Arial Unicode"/>
                <a:sym typeface="Arial Unicode"/>
              </a:rPr>
              <a:t>phone_number</a:t>
            </a:r>
            <a:r>
              <a:rPr lang="en-US" sz="2999" u="none" strike="noStrike" spc="-20" dirty="0">
                <a:solidFill>
                  <a:srgbClr val="F1EAD1"/>
                </a:solidFill>
                <a:latin typeface="Arial Unicode"/>
                <a:ea typeface="Arial Unicode"/>
                <a:cs typeface="Arial Unicode"/>
                <a:sym typeface="Arial Unicode"/>
              </a:rPr>
              <a:t> LIKE '09________'),</a:t>
            </a:r>
          </a:p>
          <a:p>
            <a:pPr algn="l">
              <a:lnSpc>
                <a:spcPts val="3749"/>
              </a:lnSpc>
            </a:pPr>
            <a:r>
              <a:rPr lang="en-US" sz="2999" u="none" strike="noStrike" spc="-20" dirty="0">
                <a:solidFill>
                  <a:srgbClr val="F1EAD1"/>
                </a:solidFill>
                <a:latin typeface="Arial Unicode"/>
                <a:ea typeface="Arial Unicode"/>
                <a:cs typeface="Arial Unicode"/>
                <a:sym typeface="Arial Unicode"/>
              </a:rPr>
              <a:t> role ENUM('Customer', 'Staff ', 'Admin') </a:t>
            </a:r>
          </a:p>
          <a:p>
            <a:pPr algn="l">
              <a:lnSpc>
                <a:spcPts val="3749"/>
              </a:lnSpc>
            </a:pPr>
            <a:r>
              <a:rPr lang="en-US" sz="2999" u="none" strike="noStrike" spc="-20" dirty="0">
                <a:solidFill>
                  <a:srgbClr val="F1EAD1"/>
                </a:solidFill>
                <a:latin typeface="Arial Unicode"/>
                <a:ea typeface="Arial Unicode"/>
                <a:cs typeface="Arial Unicode"/>
                <a:sym typeface="Arial Unicode"/>
              </a:rPr>
              <a:t>NOT NULL,</a:t>
            </a:r>
          </a:p>
          <a:p>
            <a:pPr algn="l">
              <a:lnSpc>
                <a:spcPts val="3749"/>
              </a:lnSpc>
            </a:pPr>
            <a:r>
              <a:rPr lang="en-US" sz="2999" u="none" strike="noStrike" spc="-20" dirty="0">
                <a:solidFill>
                  <a:srgbClr val="F1EAD1"/>
                </a:solidFill>
                <a:latin typeface="Arial Unicode"/>
                <a:ea typeface="Arial Unicode"/>
                <a:cs typeface="Arial Unicode"/>
                <a:sym typeface="Arial Unicode"/>
              </a:rPr>
              <a:t> </a:t>
            </a:r>
            <a:r>
              <a:rPr lang="en-US" sz="2999" u="none" strike="noStrike" spc="-20" dirty="0" err="1">
                <a:solidFill>
                  <a:srgbClr val="F1EAD1"/>
                </a:solidFill>
                <a:latin typeface="Arial Unicode"/>
                <a:ea typeface="Arial Unicode"/>
                <a:cs typeface="Arial Unicode"/>
                <a:sym typeface="Arial Unicode"/>
              </a:rPr>
              <a:t>created_time</a:t>
            </a:r>
            <a:r>
              <a:rPr lang="en-US" sz="2999" u="none" strike="noStrike" spc="-20" dirty="0">
                <a:solidFill>
                  <a:srgbClr val="F1EAD1"/>
                </a:solidFill>
                <a:latin typeface="Arial Unicode"/>
                <a:ea typeface="Arial Unicode"/>
                <a:cs typeface="Arial Unicode"/>
                <a:sym typeface="Arial Unicode"/>
              </a:rPr>
              <a:t> TIMESTAMP DEFAULT CURRENT_TIMESTAMP,</a:t>
            </a:r>
          </a:p>
          <a:p>
            <a:pPr algn="l">
              <a:lnSpc>
                <a:spcPts val="3749"/>
              </a:lnSpc>
            </a:pPr>
            <a:r>
              <a:rPr lang="en-US" sz="2999" u="none" strike="noStrike" spc="-20" dirty="0">
                <a:solidFill>
                  <a:srgbClr val="F1EAD1"/>
                </a:solidFill>
                <a:latin typeface="Arial Unicode"/>
                <a:ea typeface="Arial Unicode"/>
                <a:cs typeface="Arial Unicode"/>
                <a:sym typeface="Arial Unicode"/>
              </a:rPr>
              <a:t> PRIMARY KEY (</a:t>
            </a:r>
            <a:r>
              <a:rPr lang="en-US" sz="2999" u="none" strike="noStrike" spc="-20" dirty="0" err="1">
                <a:solidFill>
                  <a:srgbClr val="F1EAD1"/>
                </a:solidFill>
                <a:latin typeface="Arial Unicode"/>
                <a:ea typeface="Arial Unicode"/>
                <a:cs typeface="Arial Unicode"/>
                <a:sym typeface="Arial Unicode"/>
              </a:rPr>
              <a:t>user_id</a:t>
            </a:r>
            <a:r>
              <a:rPr lang="en-US" sz="2999" u="none" strike="noStrike" spc="-20" dirty="0">
                <a:solidFill>
                  <a:srgbClr val="F1EAD1"/>
                </a:solidFill>
                <a:latin typeface="Arial Unicode"/>
                <a:ea typeface="Arial Unicode"/>
                <a:cs typeface="Arial Unicode"/>
                <a:sym typeface="Arial Unicode"/>
              </a:rPr>
              <a:t>)</a:t>
            </a:r>
          </a:p>
          <a:p>
            <a:pPr algn="l">
              <a:lnSpc>
                <a:spcPts val="3749"/>
              </a:lnSpc>
            </a:pPr>
            <a:r>
              <a:rPr lang="en-US" sz="2999" u="none" strike="noStrike" spc="-20" dirty="0">
                <a:solidFill>
                  <a:srgbClr val="F1EAD1"/>
                </a:solidFill>
                <a:latin typeface="Arial Unicode"/>
                <a:ea typeface="Arial Unicode"/>
                <a:cs typeface="Arial Unicode"/>
                <a:sym typeface="Arial Unicode"/>
              </a:rPr>
              <a:t>);</a:t>
            </a:r>
          </a:p>
          <a:p>
            <a:pPr algn="l">
              <a:lnSpc>
                <a:spcPts val="3749"/>
              </a:lnSpc>
            </a:pPr>
            <a:endParaRPr lang="en-US" sz="2999" u="none" strike="noStrike" spc="-20" dirty="0">
              <a:solidFill>
                <a:srgbClr val="F1EAD1"/>
              </a:solidFill>
              <a:latin typeface="Arial Unicode"/>
              <a:ea typeface="Arial Unicode"/>
              <a:cs typeface="Arial Unicode"/>
              <a:sym typeface="Arial Unicode"/>
            </a:endParaRPr>
          </a:p>
        </p:txBody>
      </p:sp>
      <p:sp>
        <p:nvSpPr>
          <p:cNvPr id="11" name="TextBox 11"/>
          <p:cNvSpPr txBox="1"/>
          <p:nvPr/>
        </p:nvSpPr>
        <p:spPr>
          <a:xfrm>
            <a:off x="845297" y="1523903"/>
            <a:ext cx="5517770"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F1EAD1"/>
                </a:solidFill>
                <a:latin typeface="可画标题黑-繁"/>
                <a:ea typeface="可画标题黑-繁"/>
                <a:cs typeface="可画标题黑-繁"/>
                <a:sym typeface="可画标题黑-繁"/>
              </a:rPr>
              <a:t>Users(使用者)</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7562</Words>
  <Application>Microsoft Office PowerPoint</Application>
  <PresentationFormat>自訂</PresentationFormat>
  <Paragraphs>1231</Paragraphs>
  <Slides>69</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69</vt:i4>
      </vt:variant>
    </vt:vector>
  </HeadingPairs>
  <TitlesOfParts>
    <vt:vector size="82" baseType="lpstr">
      <vt:lpstr>Calibri</vt:lpstr>
      <vt:lpstr>Arial Unicode</vt:lpstr>
      <vt:lpstr>Open Sauce Bold</vt:lpstr>
      <vt:lpstr>杨任东竹石体</vt:lpstr>
      <vt:lpstr>Arial Unicode Bold</vt:lpstr>
      <vt:lpstr>YAFcfgxAU44 0</vt:lpstr>
      <vt:lpstr>可画悦酷黑体-繁</vt:lpstr>
      <vt:lpstr>Arial</vt:lpstr>
      <vt:lpstr>Open Sauce</vt:lpstr>
      <vt:lpstr>Noto Sans T Chinese</vt:lpstr>
      <vt:lpstr>Arimo Bold</vt:lpstr>
      <vt:lpstr>可画标题黑-繁</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餐廳管理系統</dc:title>
  <cp:lastModifiedBy>晉嘉 胡</cp:lastModifiedBy>
  <cp:revision>12</cp:revision>
  <dcterms:created xsi:type="dcterms:W3CDTF">2006-08-16T00:00:00Z</dcterms:created>
  <dcterms:modified xsi:type="dcterms:W3CDTF">2025-06-12T08:07:50Z</dcterms:modified>
  <dc:identifier>DAGkDCNxX1g</dc:identifier>
</cp:coreProperties>
</file>